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tags/tag4.xml" ContentType="application/vnd.openxmlformats-officedocument.presentationml.tags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tags/tag7.xml" ContentType="application/vnd.openxmlformats-officedocument.presentationml.tags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tags/tag8.xml" ContentType="application/vnd.openxmlformats-officedocument.presentationml.tags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tags/tag14.xml" ContentType="application/vnd.openxmlformats-officedocument.presentationml.tags+xml"/>
  <Override PartName="/ppt/media/image28.jpg" ContentType="image/png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tags/tag17.xml" ContentType="application/vnd.openxmlformats-officedocument.presentationml.tags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tags/tag18.xml" ContentType="application/vnd.openxmlformats-officedocument.presentationml.tags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notesSlides/notesSlide1.xml" ContentType="application/vnd.openxmlformats-officedocument.presentationml.notesSlide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notesMasterIdLst>
    <p:notesMasterId r:id="rId56"/>
  </p:notesMasterIdLst>
  <p:sldIdLst>
    <p:sldId id="258" r:id="rId5"/>
    <p:sldId id="703" r:id="rId6"/>
    <p:sldId id="705" r:id="rId7"/>
    <p:sldId id="737" r:id="rId8"/>
    <p:sldId id="708" r:id="rId9"/>
    <p:sldId id="736" r:id="rId10"/>
    <p:sldId id="299" r:id="rId11"/>
    <p:sldId id="292" r:id="rId12"/>
    <p:sldId id="300" r:id="rId13"/>
    <p:sldId id="301" r:id="rId14"/>
    <p:sldId id="302" r:id="rId15"/>
    <p:sldId id="303" r:id="rId16"/>
    <p:sldId id="304" r:id="rId17"/>
    <p:sldId id="712" r:id="rId18"/>
    <p:sldId id="294" r:id="rId19"/>
    <p:sldId id="306" r:id="rId20"/>
    <p:sldId id="307" r:id="rId21"/>
    <p:sldId id="325" r:id="rId22"/>
    <p:sldId id="308" r:id="rId23"/>
    <p:sldId id="267" r:id="rId24"/>
    <p:sldId id="327" r:id="rId25"/>
    <p:sldId id="728" r:id="rId26"/>
    <p:sldId id="730" r:id="rId27"/>
    <p:sldId id="729" r:id="rId28"/>
    <p:sldId id="731" r:id="rId29"/>
    <p:sldId id="733" r:id="rId30"/>
    <p:sldId id="734" r:id="rId31"/>
    <p:sldId id="714" r:id="rId32"/>
    <p:sldId id="706" r:id="rId33"/>
    <p:sldId id="715" r:id="rId34"/>
    <p:sldId id="716" r:id="rId35"/>
    <p:sldId id="315" r:id="rId36"/>
    <p:sldId id="328" r:id="rId37"/>
    <p:sldId id="717" r:id="rId38"/>
    <p:sldId id="718" r:id="rId39"/>
    <p:sldId id="719" r:id="rId40"/>
    <p:sldId id="332" r:id="rId41"/>
    <p:sldId id="296" r:id="rId42"/>
    <p:sldId id="722" r:id="rId43"/>
    <p:sldId id="738" r:id="rId44"/>
    <p:sldId id="723" r:id="rId45"/>
    <p:sldId id="297" r:id="rId46"/>
    <p:sldId id="320" r:id="rId47"/>
    <p:sldId id="724" r:id="rId48"/>
    <p:sldId id="725" r:id="rId49"/>
    <p:sldId id="295" r:id="rId50"/>
    <p:sldId id="334" r:id="rId51"/>
    <p:sldId id="726" r:id="rId52"/>
    <p:sldId id="735" r:id="rId53"/>
    <p:sldId id="285" r:id="rId54"/>
    <p:sldId id="257" r:id="rId5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C1C2A48-7564-71A9-5F6D-C5D08FBA198C}" v="1" dt="2025-07-08T19:18:49.77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16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83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viewProps" Target="viewProps.xml"/><Relationship Id="rId5" Type="http://schemas.openxmlformats.org/officeDocument/2006/relationships/slide" Target="slides/slide1.xml"/><Relationship Id="rId61" Type="http://schemas.microsoft.com/office/2015/10/relationships/revisionInfo" Target="revisionInfo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notesMaster" Target="notesMasters/notesMaster1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theme" Target="theme/theme1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presProps" Target="presProps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/Relationships>
</file>

<file path=ppt/diagrams/_rels/data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svg"/><Relationship Id="rId1" Type="http://schemas.openxmlformats.org/officeDocument/2006/relationships/image" Target="../media/image34.png"/><Relationship Id="rId4" Type="http://schemas.openxmlformats.org/officeDocument/2006/relationships/image" Target="../media/image37.svg"/></Relationships>
</file>

<file path=ppt/diagrams/_rels/data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22.svg"/><Relationship Id="rId1" Type="http://schemas.openxmlformats.org/officeDocument/2006/relationships/image" Target="../media/image21.png"/><Relationship Id="rId4" Type="http://schemas.openxmlformats.org/officeDocument/2006/relationships/image" Target="../media/image40.svg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svg"/><Relationship Id="rId1" Type="http://schemas.openxmlformats.org/officeDocument/2006/relationships/image" Target="../media/image10.png"/><Relationship Id="rId6" Type="http://schemas.openxmlformats.org/officeDocument/2006/relationships/image" Target="../media/image15.svg"/><Relationship Id="rId5" Type="http://schemas.openxmlformats.org/officeDocument/2006/relationships/image" Target="../media/image14.png"/><Relationship Id="rId4" Type="http://schemas.openxmlformats.org/officeDocument/2006/relationships/image" Target="../media/image13.svg"/></Relationships>
</file>

<file path=ppt/diagrams/_rels/data4.xml.rels><?xml version="1.0" encoding="UTF-8" standalone="yes"?>
<Relationships xmlns="http://schemas.openxmlformats.org/package/2006/relationships"><Relationship Id="rId1" Type="http://schemas.openxmlformats.org/officeDocument/2006/relationships/hyperlink" Target="https://youtu.be/Kz__qGJmTMY?si=evkqpzhGV1uDzOZC" TargetMode="External"/></Relationships>
</file>

<file path=ppt/diagrams/_rels/data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svg"/><Relationship Id="rId1" Type="http://schemas.openxmlformats.org/officeDocument/2006/relationships/image" Target="../media/image21.png"/><Relationship Id="rId4" Type="http://schemas.openxmlformats.org/officeDocument/2006/relationships/image" Target="../media/image24.svg"/></Relationships>
</file>

<file path=ppt/diagrams/_rels/data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2.svg"/><Relationship Id="rId1" Type="http://schemas.openxmlformats.org/officeDocument/2006/relationships/image" Target="../media/image31.png"/><Relationship Id="rId4" Type="http://schemas.openxmlformats.org/officeDocument/2006/relationships/image" Target="../media/image33.svg"/></Relationships>
</file>

<file path=ppt/diagrams/_rels/drawing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svg"/><Relationship Id="rId1" Type="http://schemas.openxmlformats.org/officeDocument/2006/relationships/image" Target="../media/image34.png"/><Relationship Id="rId4" Type="http://schemas.openxmlformats.org/officeDocument/2006/relationships/image" Target="../media/image37.svg"/></Relationships>
</file>

<file path=ppt/diagrams/_rels/drawing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22.svg"/><Relationship Id="rId1" Type="http://schemas.openxmlformats.org/officeDocument/2006/relationships/image" Target="../media/image21.png"/><Relationship Id="rId4" Type="http://schemas.openxmlformats.org/officeDocument/2006/relationships/image" Target="../media/image40.sv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svg"/><Relationship Id="rId1" Type="http://schemas.openxmlformats.org/officeDocument/2006/relationships/image" Target="../media/image10.png"/><Relationship Id="rId6" Type="http://schemas.openxmlformats.org/officeDocument/2006/relationships/image" Target="../media/image15.svg"/><Relationship Id="rId5" Type="http://schemas.openxmlformats.org/officeDocument/2006/relationships/image" Target="../media/image14.png"/><Relationship Id="rId4" Type="http://schemas.openxmlformats.org/officeDocument/2006/relationships/image" Target="../media/image13.svg"/></Relationships>
</file>

<file path=ppt/diagrams/_rels/drawing4.xml.rels><?xml version="1.0" encoding="UTF-8" standalone="yes"?>
<Relationships xmlns="http://schemas.openxmlformats.org/package/2006/relationships"><Relationship Id="rId1" Type="http://schemas.openxmlformats.org/officeDocument/2006/relationships/hyperlink" Target="https://youtu.be/Kz__qGJmTMY?si=evkqpzhGV1uDzOZC" TargetMode="External"/></Relationships>
</file>

<file path=ppt/diagrams/_rels/drawing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svg"/><Relationship Id="rId1" Type="http://schemas.openxmlformats.org/officeDocument/2006/relationships/image" Target="../media/image21.png"/><Relationship Id="rId4" Type="http://schemas.openxmlformats.org/officeDocument/2006/relationships/image" Target="../media/image24.svg"/></Relationships>
</file>

<file path=ppt/diagrams/_rels/drawing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2.svg"/><Relationship Id="rId1" Type="http://schemas.openxmlformats.org/officeDocument/2006/relationships/image" Target="../media/image31.png"/><Relationship Id="rId4" Type="http://schemas.openxmlformats.org/officeDocument/2006/relationships/image" Target="../media/image33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ED71CD9-B2BA-4F4E-A63F-A3051AE86BCA}" type="doc">
      <dgm:prSet loTypeId="urn:microsoft.com/office/officeart/2008/layout/LinedList" loCatId="list" qsTypeId="urn:microsoft.com/office/officeart/2005/8/quickstyle/simple4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3354BB64-FFD8-402D-871C-C148086D4266}">
      <dgm:prSet custT="1"/>
      <dgm:spPr/>
      <dgm:t>
        <a:bodyPr/>
        <a:lstStyle/>
        <a:p>
          <a:pPr algn="l"/>
          <a:r>
            <a:rPr lang="en-US" sz="2400" dirty="0"/>
            <a:t>A man without ethics is a wild beast loosed upon this world.                                      </a:t>
          </a:r>
          <a:r>
            <a:rPr lang="en-US" sz="2100" dirty="0"/>
            <a:t>					</a:t>
          </a:r>
          <a:r>
            <a:rPr lang="en-US" sz="2100" b="1" dirty="0"/>
            <a:t>Albert Camus</a:t>
          </a:r>
          <a:endParaRPr lang="en-US" sz="2100" dirty="0"/>
        </a:p>
      </dgm:t>
    </dgm:pt>
    <dgm:pt modelId="{48260995-8D83-4804-B266-03B087537D98}" type="parTrans" cxnId="{9324A5ED-5DB4-4653-9FF3-CB603F44BF53}">
      <dgm:prSet/>
      <dgm:spPr/>
      <dgm:t>
        <a:bodyPr/>
        <a:lstStyle/>
        <a:p>
          <a:endParaRPr lang="en-US"/>
        </a:p>
      </dgm:t>
    </dgm:pt>
    <dgm:pt modelId="{19AD4B13-0007-4987-A70C-4289BEF54757}" type="sibTrans" cxnId="{9324A5ED-5DB4-4653-9FF3-CB603F44BF53}">
      <dgm:prSet/>
      <dgm:spPr/>
      <dgm:t>
        <a:bodyPr/>
        <a:lstStyle/>
        <a:p>
          <a:endParaRPr lang="en-US"/>
        </a:p>
      </dgm:t>
    </dgm:pt>
    <dgm:pt modelId="{42001A8D-4FA9-41BD-9986-4BAAFA72CBB9}">
      <dgm:prSet custT="1"/>
      <dgm:spPr/>
      <dgm:t>
        <a:bodyPr/>
        <a:lstStyle/>
        <a:p>
          <a:r>
            <a:rPr lang="en-US" sz="2400" dirty="0"/>
            <a:t>Non-violence leads to the highest ethics, which is the goal of all evolution. Until we stop harming all other living beings, we are still savages. </a:t>
          </a:r>
          <a:br>
            <a:rPr lang="en-US" sz="2400" dirty="0"/>
          </a:br>
          <a:r>
            <a:rPr lang="en-US" sz="2100" dirty="0"/>
            <a:t>					</a:t>
          </a:r>
          <a:r>
            <a:rPr lang="en-US" sz="2100" b="1" dirty="0"/>
            <a:t>Thomas A. Edison</a:t>
          </a:r>
          <a:endParaRPr lang="en-US" sz="2100" dirty="0"/>
        </a:p>
      </dgm:t>
    </dgm:pt>
    <dgm:pt modelId="{2433A127-83C4-45A3-8786-21E76DB02E93}" type="parTrans" cxnId="{B216CFBB-AE3D-432F-8711-885051864C21}">
      <dgm:prSet/>
      <dgm:spPr/>
      <dgm:t>
        <a:bodyPr/>
        <a:lstStyle/>
        <a:p>
          <a:endParaRPr lang="en-US"/>
        </a:p>
      </dgm:t>
    </dgm:pt>
    <dgm:pt modelId="{A48D5C50-4FD6-4331-A1A7-E339333241C2}" type="sibTrans" cxnId="{B216CFBB-AE3D-432F-8711-885051864C21}">
      <dgm:prSet/>
      <dgm:spPr/>
      <dgm:t>
        <a:bodyPr/>
        <a:lstStyle/>
        <a:p>
          <a:endParaRPr lang="en-US"/>
        </a:p>
      </dgm:t>
    </dgm:pt>
    <dgm:pt modelId="{4E9B6B02-A7F7-41A8-A847-7E41C8D82E04}">
      <dgm:prSet custT="1"/>
      <dgm:spPr/>
      <dgm:t>
        <a:bodyPr/>
        <a:lstStyle/>
        <a:p>
          <a:r>
            <a:rPr lang="en-US" sz="2400" dirty="0"/>
            <a:t>Ethics and equity and the principles of justice do not change with the calendar. </a:t>
          </a:r>
          <a:br>
            <a:rPr lang="en-US" sz="2400" dirty="0"/>
          </a:br>
          <a:r>
            <a:rPr lang="en-US" sz="2100" dirty="0"/>
            <a:t>					</a:t>
          </a:r>
          <a:r>
            <a:rPr lang="en-US" sz="2100" b="1" dirty="0"/>
            <a:t>David Herbert Lawrence</a:t>
          </a:r>
          <a:br>
            <a:rPr lang="en-US" sz="2100" dirty="0"/>
          </a:br>
          <a:endParaRPr lang="en-US" sz="2100" dirty="0"/>
        </a:p>
      </dgm:t>
    </dgm:pt>
    <dgm:pt modelId="{C204A7E8-ED13-4EE5-91EF-26CF6FFB7A41}" type="parTrans" cxnId="{FD301489-1F87-410E-98E7-082D93BF9AA5}">
      <dgm:prSet/>
      <dgm:spPr/>
      <dgm:t>
        <a:bodyPr/>
        <a:lstStyle/>
        <a:p>
          <a:endParaRPr lang="en-US"/>
        </a:p>
      </dgm:t>
    </dgm:pt>
    <dgm:pt modelId="{71B8753A-0C45-40DB-96D5-287A8953D46E}" type="sibTrans" cxnId="{FD301489-1F87-410E-98E7-082D93BF9AA5}">
      <dgm:prSet/>
      <dgm:spPr/>
      <dgm:t>
        <a:bodyPr/>
        <a:lstStyle/>
        <a:p>
          <a:endParaRPr lang="en-US"/>
        </a:p>
      </dgm:t>
    </dgm:pt>
    <dgm:pt modelId="{3F029B3A-61BF-4B87-8D13-64CCF320C625}" type="pres">
      <dgm:prSet presAssocID="{EED71CD9-B2BA-4F4E-A63F-A3051AE86BCA}" presName="vert0" presStyleCnt="0">
        <dgm:presLayoutVars>
          <dgm:dir/>
          <dgm:animOne val="branch"/>
          <dgm:animLvl val="lvl"/>
        </dgm:presLayoutVars>
      </dgm:prSet>
      <dgm:spPr/>
    </dgm:pt>
    <dgm:pt modelId="{4F4C8A77-A9F0-4066-8542-0F16F488193F}" type="pres">
      <dgm:prSet presAssocID="{3354BB64-FFD8-402D-871C-C148086D4266}" presName="thickLine" presStyleLbl="alignNode1" presStyleIdx="0" presStyleCnt="3"/>
      <dgm:spPr/>
    </dgm:pt>
    <dgm:pt modelId="{07234D54-00F9-475D-A87C-2D44D4F19F76}" type="pres">
      <dgm:prSet presAssocID="{3354BB64-FFD8-402D-871C-C148086D4266}" presName="horz1" presStyleCnt="0"/>
      <dgm:spPr/>
    </dgm:pt>
    <dgm:pt modelId="{EA00228E-494C-4078-86B7-39E0F7CF5589}" type="pres">
      <dgm:prSet presAssocID="{3354BB64-FFD8-402D-871C-C148086D4266}" presName="tx1" presStyleLbl="revTx" presStyleIdx="0" presStyleCnt="3"/>
      <dgm:spPr/>
    </dgm:pt>
    <dgm:pt modelId="{C1A2D38E-B02B-4BCC-B2C5-183780B077FC}" type="pres">
      <dgm:prSet presAssocID="{3354BB64-FFD8-402D-871C-C148086D4266}" presName="vert1" presStyleCnt="0"/>
      <dgm:spPr/>
    </dgm:pt>
    <dgm:pt modelId="{D9890F16-439F-4A74-836B-103BB23B5227}" type="pres">
      <dgm:prSet presAssocID="{42001A8D-4FA9-41BD-9986-4BAAFA72CBB9}" presName="thickLine" presStyleLbl="alignNode1" presStyleIdx="1" presStyleCnt="3"/>
      <dgm:spPr/>
    </dgm:pt>
    <dgm:pt modelId="{59268827-D8C0-4DA9-A280-BCF8762769DC}" type="pres">
      <dgm:prSet presAssocID="{42001A8D-4FA9-41BD-9986-4BAAFA72CBB9}" presName="horz1" presStyleCnt="0"/>
      <dgm:spPr/>
    </dgm:pt>
    <dgm:pt modelId="{042327D7-39D9-4216-9558-D73B2F45A681}" type="pres">
      <dgm:prSet presAssocID="{42001A8D-4FA9-41BD-9986-4BAAFA72CBB9}" presName="tx1" presStyleLbl="revTx" presStyleIdx="1" presStyleCnt="3"/>
      <dgm:spPr/>
    </dgm:pt>
    <dgm:pt modelId="{AE809EE4-08CE-4FC1-A37C-86EF1C5BEDE6}" type="pres">
      <dgm:prSet presAssocID="{42001A8D-4FA9-41BD-9986-4BAAFA72CBB9}" presName="vert1" presStyleCnt="0"/>
      <dgm:spPr/>
    </dgm:pt>
    <dgm:pt modelId="{257A4687-47B5-49F6-8C34-2C325CDFDE47}" type="pres">
      <dgm:prSet presAssocID="{4E9B6B02-A7F7-41A8-A847-7E41C8D82E04}" presName="thickLine" presStyleLbl="alignNode1" presStyleIdx="2" presStyleCnt="3"/>
      <dgm:spPr/>
    </dgm:pt>
    <dgm:pt modelId="{A9858CF6-6AB2-42FC-A1E4-5B5311366D9D}" type="pres">
      <dgm:prSet presAssocID="{4E9B6B02-A7F7-41A8-A847-7E41C8D82E04}" presName="horz1" presStyleCnt="0"/>
      <dgm:spPr/>
    </dgm:pt>
    <dgm:pt modelId="{56A65C82-6B0C-4005-8B45-1AD613E08813}" type="pres">
      <dgm:prSet presAssocID="{4E9B6B02-A7F7-41A8-A847-7E41C8D82E04}" presName="tx1" presStyleLbl="revTx" presStyleIdx="2" presStyleCnt="3"/>
      <dgm:spPr/>
    </dgm:pt>
    <dgm:pt modelId="{55285B49-3185-4A78-9778-2D69271D226E}" type="pres">
      <dgm:prSet presAssocID="{4E9B6B02-A7F7-41A8-A847-7E41C8D82E04}" presName="vert1" presStyleCnt="0"/>
      <dgm:spPr/>
    </dgm:pt>
  </dgm:ptLst>
  <dgm:cxnLst>
    <dgm:cxn modelId="{D9BCF80A-94FE-4DFA-A762-5A106E00860F}" type="presOf" srcId="{42001A8D-4FA9-41BD-9986-4BAAFA72CBB9}" destId="{042327D7-39D9-4216-9558-D73B2F45A681}" srcOrd="0" destOrd="0" presId="urn:microsoft.com/office/officeart/2008/layout/LinedList"/>
    <dgm:cxn modelId="{C026D715-D269-4E9E-84D9-AE2D4D48AF14}" type="presOf" srcId="{4E9B6B02-A7F7-41A8-A847-7E41C8D82E04}" destId="{56A65C82-6B0C-4005-8B45-1AD613E08813}" srcOrd="0" destOrd="0" presId="urn:microsoft.com/office/officeart/2008/layout/LinedList"/>
    <dgm:cxn modelId="{95ADE654-E544-4A3F-B5DD-9657C3630ED4}" type="presOf" srcId="{EED71CD9-B2BA-4F4E-A63F-A3051AE86BCA}" destId="{3F029B3A-61BF-4B87-8D13-64CCF320C625}" srcOrd="0" destOrd="0" presId="urn:microsoft.com/office/officeart/2008/layout/LinedList"/>
    <dgm:cxn modelId="{FD301489-1F87-410E-98E7-082D93BF9AA5}" srcId="{EED71CD9-B2BA-4F4E-A63F-A3051AE86BCA}" destId="{4E9B6B02-A7F7-41A8-A847-7E41C8D82E04}" srcOrd="2" destOrd="0" parTransId="{C204A7E8-ED13-4EE5-91EF-26CF6FFB7A41}" sibTransId="{71B8753A-0C45-40DB-96D5-287A8953D46E}"/>
    <dgm:cxn modelId="{FD58B592-2E1B-478A-A75A-D759276C3CBB}" type="presOf" srcId="{3354BB64-FFD8-402D-871C-C148086D4266}" destId="{EA00228E-494C-4078-86B7-39E0F7CF5589}" srcOrd="0" destOrd="0" presId="urn:microsoft.com/office/officeart/2008/layout/LinedList"/>
    <dgm:cxn modelId="{B216CFBB-AE3D-432F-8711-885051864C21}" srcId="{EED71CD9-B2BA-4F4E-A63F-A3051AE86BCA}" destId="{42001A8D-4FA9-41BD-9986-4BAAFA72CBB9}" srcOrd="1" destOrd="0" parTransId="{2433A127-83C4-45A3-8786-21E76DB02E93}" sibTransId="{A48D5C50-4FD6-4331-A1A7-E339333241C2}"/>
    <dgm:cxn modelId="{9324A5ED-5DB4-4653-9FF3-CB603F44BF53}" srcId="{EED71CD9-B2BA-4F4E-A63F-A3051AE86BCA}" destId="{3354BB64-FFD8-402D-871C-C148086D4266}" srcOrd="0" destOrd="0" parTransId="{48260995-8D83-4804-B266-03B087537D98}" sibTransId="{19AD4B13-0007-4987-A70C-4289BEF54757}"/>
    <dgm:cxn modelId="{1B85A798-03DE-41A9-A582-6ADC0AF47B89}" type="presParOf" srcId="{3F029B3A-61BF-4B87-8D13-64CCF320C625}" destId="{4F4C8A77-A9F0-4066-8542-0F16F488193F}" srcOrd="0" destOrd="0" presId="urn:microsoft.com/office/officeart/2008/layout/LinedList"/>
    <dgm:cxn modelId="{86638267-03CA-446E-893A-55B5474042B9}" type="presParOf" srcId="{3F029B3A-61BF-4B87-8D13-64CCF320C625}" destId="{07234D54-00F9-475D-A87C-2D44D4F19F76}" srcOrd="1" destOrd="0" presId="urn:microsoft.com/office/officeart/2008/layout/LinedList"/>
    <dgm:cxn modelId="{76A944AD-4E23-466C-9F97-9A75F844A89C}" type="presParOf" srcId="{07234D54-00F9-475D-A87C-2D44D4F19F76}" destId="{EA00228E-494C-4078-86B7-39E0F7CF5589}" srcOrd="0" destOrd="0" presId="urn:microsoft.com/office/officeart/2008/layout/LinedList"/>
    <dgm:cxn modelId="{7BB36E06-E1EE-4F67-805E-17277D598C06}" type="presParOf" srcId="{07234D54-00F9-475D-A87C-2D44D4F19F76}" destId="{C1A2D38E-B02B-4BCC-B2C5-183780B077FC}" srcOrd="1" destOrd="0" presId="urn:microsoft.com/office/officeart/2008/layout/LinedList"/>
    <dgm:cxn modelId="{75E5EB11-25AC-4173-BF9B-0E03D9A4157C}" type="presParOf" srcId="{3F029B3A-61BF-4B87-8D13-64CCF320C625}" destId="{D9890F16-439F-4A74-836B-103BB23B5227}" srcOrd="2" destOrd="0" presId="urn:microsoft.com/office/officeart/2008/layout/LinedList"/>
    <dgm:cxn modelId="{4DDA7470-F15B-43B5-9BBB-9CCDDAD1E0BD}" type="presParOf" srcId="{3F029B3A-61BF-4B87-8D13-64CCF320C625}" destId="{59268827-D8C0-4DA9-A280-BCF8762769DC}" srcOrd="3" destOrd="0" presId="urn:microsoft.com/office/officeart/2008/layout/LinedList"/>
    <dgm:cxn modelId="{96BE696C-F170-411D-A13B-711B5B2812D0}" type="presParOf" srcId="{59268827-D8C0-4DA9-A280-BCF8762769DC}" destId="{042327D7-39D9-4216-9558-D73B2F45A681}" srcOrd="0" destOrd="0" presId="urn:microsoft.com/office/officeart/2008/layout/LinedList"/>
    <dgm:cxn modelId="{6B024948-6032-43C6-B82A-749E2AA65B62}" type="presParOf" srcId="{59268827-D8C0-4DA9-A280-BCF8762769DC}" destId="{AE809EE4-08CE-4FC1-A37C-86EF1C5BEDE6}" srcOrd="1" destOrd="0" presId="urn:microsoft.com/office/officeart/2008/layout/LinedList"/>
    <dgm:cxn modelId="{B5D3A745-0AD5-4BA4-845F-8738C34CD62E}" type="presParOf" srcId="{3F029B3A-61BF-4B87-8D13-64CCF320C625}" destId="{257A4687-47B5-49F6-8C34-2C325CDFDE47}" srcOrd="4" destOrd="0" presId="urn:microsoft.com/office/officeart/2008/layout/LinedList"/>
    <dgm:cxn modelId="{247BF820-B28A-42B3-B9E7-782AA14A0893}" type="presParOf" srcId="{3F029B3A-61BF-4B87-8D13-64CCF320C625}" destId="{A9858CF6-6AB2-42FC-A1E4-5B5311366D9D}" srcOrd="5" destOrd="0" presId="urn:microsoft.com/office/officeart/2008/layout/LinedList"/>
    <dgm:cxn modelId="{227B6CD0-93BC-428C-A6BC-0B91CFFBB836}" type="presParOf" srcId="{A9858CF6-6AB2-42FC-A1E4-5B5311366D9D}" destId="{56A65C82-6B0C-4005-8B45-1AD613E08813}" srcOrd="0" destOrd="0" presId="urn:microsoft.com/office/officeart/2008/layout/LinedList"/>
    <dgm:cxn modelId="{C5E88DF4-780F-47B3-A3BD-C0048AA71858}" type="presParOf" srcId="{A9858CF6-6AB2-42FC-A1E4-5B5311366D9D}" destId="{55285B49-3185-4A78-9778-2D69271D226E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AB81185B-203C-405B-A270-FF40E1A62D61}" type="doc">
      <dgm:prSet loTypeId="urn:microsoft.com/office/officeart/2018/2/layout/IconVerticalSolidList" loCatId="icon" qsTypeId="urn:microsoft.com/office/officeart/2005/8/quickstyle/simple1" qsCatId="simple" csTypeId="urn:microsoft.com/office/officeart/2005/8/colors/accent3_2" csCatId="accent3" phldr="1"/>
      <dgm:spPr/>
      <dgm:t>
        <a:bodyPr/>
        <a:lstStyle/>
        <a:p>
          <a:endParaRPr lang="en-US"/>
        </a:p>
      </dgm:t>
    </dgm:pt>
    <dgm:pt modelId="{61387F0D-EB98-466B-B34F-2588C66C1BF6}">
      <dgm:prSet/>
      <dgm:spPr/>
      <dgm:t>
        <a:bodyPr/>
        <a:lstStyle/>
        <a:p>
          <a:r>
            <a:rPr lang="en-US" dirty="0"/>
            <a:t>A Formal set of guidelines that defines ethical values and behavior for a professional</a:t>
          </a:r>
        </a:p>
      </dgm:t>
    </dgm:pt>
    <dgm:pt modelId="{4E9FEEA8-8EC0-46A7-B29B-5359D036F2B0}" type="parTrans" cxnId="{492A6111-D5F1-4FE4-BCEB-DA1DA8E4D438}">
      <dgm:prSet/>
      <dgm:spPr/>
      <dgm:t>
        <a:bodyPr/>
        <a:lstStyle/>
        <a:p>
          <a:endParaRPr lang="en-US"/>
        </a:p>
      </dgm:t>
    </dgm:pt>
    <dgm:pt modelId="{EC728874-7125-4FB5-9775-3EF0D546906D}" type="sibTrans" cxnId="{492A6111-D5F1-4FE4-BCEB-DA1DA8E4D438}">
      <dgm:prSet/>
      <dgm:spPr/>
      <dgm:t>
        <a:bodyPr/>
        <a:lstStyle/>
        <a:p>
          <a:endParaRPr lang="en-US"/>
        </a:p>
      </dgm:t>
    </dgm:pt>
    <dgm:pt modelId="{E3834EB6-FABA-4F73-B251-E040625B3FF1}">
      <dgm:prSet/>
      <dgm:spPr/>
      <dgm:t>
        <a:bodyPr/>
        <a:lstStyle/>
        <a:p>
          <a:r>
            <a:rPr lang="en-US" dirty="0"/>
            <a:t>Ethical consciousness means being aware of the importance of and need for ethical standards in healthcare</a:t>
          </a:r>
        </a:p>
      </dgm:t>
    </dgm:pt>
    <dgm:pt modelId="{640D9472-A510-4521-99AD-35DDC0291A3F}" type="parTrans" cxnId="{31085CDF-17A7-4D29-9E84-31299A261F04}">
      <dgm:prSet/>
      <dgm:spPr/>
      <dgm:t>
        <a:bodyPr/>
        <a:lstStyle/>
        <a:p>
          <a:endParaRPr lang="en-US"/>
        </a:p>
      </dgm:t>
    </dgm:pt>
    <dgm:pt modelId="{625BAB35-43D2-4098-BCBF-1D522CF44A15}" type="sibTrans" cxnId="{31085CDF-17A7-4D29-9E84-31299A261F04}">
      <dgm:prSet/>
      <dgm:spPr/>
      <dgm:t>
        <a:bodyPr/>
        <a:lstStyle/>
        <a:p>
          <a:endParaRPr lang="en-US"/>
        </a:p>
      </dgm:t>
    </dgm:pt>
    <dgm:pt modelId="{6963A65E-C181-4BB9-9B74-19312D2C1D48}" type="pres">
      <dgm:prSet presAssocID="{AB81185B-203C-405B-A270-FF40E1A62D61}" presName="root" presStyleCnt="0">
        <dgm:presLayoutVars>
          <dgm:dir/>
          <dgm:resizeHandles val="exact"/>
        </dgm:presLayoutVars>
      </dgm:prSet>
      <dgm:spPr/>
    </dgm:pt>
    <dgm:pt modelId="{4DDDFCFB-2C65-464D-888A-C17798460CDC}" type="pres">
      <dgm:prSet presAssocID="{61387F0D-EB98-466B-B34F-2588C66C1BF6}" presName="compNode" presStyleCnt="0"/>
      <dgm:spPr/>
    </dgm:pt>
    <dgm:pt modelId="{FD8AC7F5-FF79-4F5E-B35E-9DB6FC663CBB}" type="pres">
      <dgm:prSet presAssocID="{61387F0D-EB98-466B-B34F-2588C66C1BF6}" presName="bgRect" presStyleLbl="bgShp" presStyleIdx="0" presStyleCnt="2"/>
      <dgm:spPr/>
    </dgm:pt>
    <dgm:pt modelId="{D215DD27-949A-49FC-9C18-357BA47888DA}" type="pres">
      <dgm:prSet presAssocID="{61387F0D-EB98-466B-B34F-2588C66C1BF6}" presName="iconRect" presStyleLbl="node1" presStyleIdx="0" presStyleCnt="2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hecklist"/>
        </a:ext>
      </dgm:extLst>
    </dgm:pt>
    <dgm:pt modelId="{A95E9693-1FFC-4F93-89F5-AF06707257C3}" type="pres">
      <dgm:prSet presAssocID="{61387F0D-EB98-466B-B34F-2588C66C1BF6}" presName="spaceRect" presStyleCnt="0"/>
      <dgm:spPr/>
    </dgm:pt>
    <dgm:pt modelId="{14D37B86-38A1-4AAE-A9DB-ECDAAC5FAD9A}" type="pres">
      <dgm:prSet presAssocID="{61387F0D-EB98-466B-B34F-2588C66C1BF6}" presName="parTx" presStyleLbl="revTx" presStyleIdx="0" presStyleCnt="2">
        <dgm:presLayoutVars>
          <dgm:chMax val="0"/>
          <dgm:chPref val="0"/>
        </dgm:presLayoutVars>
      </dgm:prSet>
      <dgm:spPr/>
    </dgm:pt>
    <dgm:pt modelId="{8840230C-5EAC-4C45-855D-3A420A3B06C6}" type="pres">
      <dgm:prSet presAssocID="{EC728874-7125-4FB5-9775-3EF0D546906D}" presName="sibTrans" presStyleCnt="0"/>
      <dgm:spPr/>
    </dgm:pt>
    <dgm:pt modelId="{E6094825-F548-42EE-98CD-867A319723C9}" type="pres">
      <dgm:prSet presAssocID="{E3834EB6-FABA-4F73-B251-E040625B3FF1}" presName="compNode" presStyleCnt="0"/>
      <dgm:spPr/>
    </dgm:pt>
    <dgm:pt modelId="{FAAC3739-5D32-442B-898D-6AFB32379318}" type="pres">
      <dgm:prSet presAssocID="{E3834EB6-FABA-4F73-B251-E040625B3FF1}" presName="bgRect" presStyleLbl="bgShp" presStyleIdx="1" presStyleCnt="2"/>
      <dgm:spPr/>
    </dgm:pt>
    <dgm:pt modelId="{F9DECDF3-FF8D-47EC-933E-FA51CA1D222D}" type="pres">
      <dgm:prSet presAssocID="{E3834EB6-FABA-4F73-B251-E040625B3FF1}" presName="iconRect" presStyleLbl="node1" presStyleIdx="1" presStyleCnt="2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Brain in head"/>
        </a:ext>
      </dgm:extLst>
    </dgm:pt>
    <dgm:pt modelId="{CDD71E29-145B-44FE-8433-0D270D278247}" type="pres">
      <dgm:prSet presAssocID="{E3834EB6-FABA-4F73-B251-E040625B3FF1}" presName="spaceRect" presStyleCnt="0"/>
      <dgm:spPr/>
    </dgm:pt>
    <dgm:pt modelId="{CC89CBD2-E1BB-4AC0-9D7E-8389CECD449E}" type="pres">
      <dgm:prSet presAssocID="{E3834EB6-FABA-4F73-B251-E040625B3FF1}" presName="parTx" presStyleLbl="revTx" presStyleIdx="1" presStyleCnt="2">
        <dgm:presLayoutVars>
          <dgm:chMax val="0"/>
          <dgm:chPref val="0"/>
        </dgm:presLayoutVars>
      </dgm:prSet>
      <dgm:spPr/>
    </dgm:pt>
  </dgm:ptLst>
  <dgm:cxnLst>
    <dgm:cxn modelId="{492A6111-D5F1-4FE4-BCEB-DA1DA8E4D438}" srcId="{AB81185B-203C-405B-A270-FF40E1A62D61}" destId="{61387F0D-EB98-466B-B34F-2588C66C1BF6}" srcOrd="0" destOrd="0" parTransId="{4E9FEEA8-8EC0-46A7-B29B-5359D036F2B0}" sibTransId="{EC728874-7125-4FB5-9775-3EF0D546906D}"/>
    <dgm:cxn modelId="{58BC6960-9B02-40E4-BABE-0586D15CA4D0}" type="presOf" srcId="{E3834EB6-FABA-4F73-B251-E040625B3FF1}" destId="{CC89CBD2-E1BB-4AC0-9D7E-8389CECD449E}" srcOrd="0" destOrd="0" presId="urn:microsoft.com/office/officeart/2018/2/layout/IconVerticalSolidList"/>
    <dgm:cxn modelId="{14A5AC94-AF1D-4FD3-93FD-AFAC1D5F2447}" type="presOf" srcId="{AB81185B-203C-405B-A270-FF40E1A62D61}" destId="{6963A65E-C181-4BB9-9B74-19312D2C1D48}" srcOrd="0" destOrd="0" presId="urn:microsoft.com/office/officeart/2018/2/layout/IconVerticalSolidList"/>
    <dgm:cxn modelId="{D16C7ED5-0EBE-42A6-9E48-CB38AA31576F}" type="presOf" srcId="{61387F0D-EB98-466B-B34F-2588C66C1BF6}" destId="{14D37B86-38A1-4AAE-A9DB-ECDAAC5FAD9A}" srcOrd="0" destOrd="0" presId="urn:microsoft.com/office/officeart/2018/2/layout/IconVerticalSolidList"/>
    <dgm:cxn modelId="{31085CDF-17A7-4D29-9E84-31299A261F04}" srcId="{AB81185B-203C-405B-A270-FF40E1A62D61}" destId="{E3834EB6-FABA-4F73-B251-E040625B3FF1}" srcOrd="1" destOrd="0" parTransId="{640D9472-A510-4521-99AD-35DDC0291A3F}" sibTransId="{625BAB35-43D2-4098-BCBF-1D522CF44A15}"/>
    <dgm:cxn modelId="{7C1EDBBA-4F5B-4020-97F0-62688226F7E9}" type="presParOf" srcId="{6963A65E-C181-4BB9-9B74-19312D2C1D48}" destId="{4DDDFCFB-2C65-464D-888A-C17798460CDC}" srcOrd="0" destOrd="0" presId="urn:microsoft.com/office/officeart/2018/2/layout/IconVerticalSolidList"/>
    <dgm:cxn modelId="{D493AA9E-814C-43B1-B764-0DF8EFAB279A}" type="presParOf" srcId="{4DDDFCFB-2C65-464D-888A-C17798460CDC}" destId="{FD8AC7F5-FF79-4F5E-B35E-9DB6FC663CBB}" srcOrd="0" destOrd="0" presId="urn:microsoft.com/office/officeart/2018/2/layout/IconVerticalSolidList"/>
    <dgm:cxn modelId="{AC7912FC-C6D6-43E6-AD34-E3F8ACC73AE9}" type="presParOf" srcId="{4DDDFCFB-2C65-464D-888A-C17798460CDC}" destId="{D215DD27-949A-49FC-9C18-357BA47888DA}" srcOrd="1" destOrd="0" presId="urn:microsoft.com/office/officeart/2018/2/layout/IconVerticalSolidList"/>
    <dgm:cxn modelId="{F158D6A4-6B60-4947-8C96-C9A344EC07DE}" type="presParOf" srcId="{4DDDFCFB-2C65-464D-888A-C17798460CDC}" destId="{A95E9693-1FFC-4F93-89F5-AF06707257C3}" srcOrd="2" destOrd="0" presId="urn:microsoft.com/office/officeart/2018/2/layout/IconVerticalSolidList"/>
    <dgm:cxn modelId="{45D892B2-97A4-4B71-861E-36041AA3F9AE}" type="presParOf" srcId="{4DDDFCFB-2C65-464D-888A-C17798460CDC}" destId="{14D37B86-38A1-4AAE-A9DB-ECDAAC5FAD9A}" srcOrd="3" destOrd="0" presId="urn:microsoft.com/office/officeart/2018/2/layout/IconVerticalSolidList"/>
    <dgm:cxn modelId="{7D95C685-0670-42F6-9993-7624CF700A2A}" type="presParOf" srcId="{6963A65E-C181-4BB9-9B74-19312D2C1D48}" destId="{8840230C-5EAC-4C45-855D-3A420A3B06C6}" srcOrd="1" destOrd="0" presId="urn:microsoft.com/office/officeart/2018/2/layout/IconVerticalSolidList"/>
    <dgm:cxn modelId="{17E762CA-E2F5-4E6F-9649-9684B1469350}" type="presParOf" srcId="{6963A65E-C181-4BB9-9B74-19312D2C1D48}" destId="{E6094825-F548-42EE-98CD-867A319723C9}" srcOrd="2" destOrd="0" presId="urn:microsoft.com/office/officeart/2018/2/layout/IconVerticalSolidList"/>
    <dgm:cxn modelId="{F0F40639-591E-4FAE-9927-8E13B03E0892}" type="presParOf" srcId="{E6094825-F548-42EE-98CD-867A319723C9}" destId="{FAAC3739-5D32-442B-898D-6AFB32379318}" srcOrd="0" destOrd="0" presId="urn:microsoft.com/office/officeart/2018/2/layout/IconVerticalSolidList"/>
    <dgm:cxn modelId="{3F4767CA-3163-4A44-8AAB-B58389E5784B}" type="presParOf" srcId="{E6094825-F548-42EE-98CD-867A319723C9}" destId="{F9DECDF3-FF8D-47EC-933E-FA51CA1D222D}" srcOrd="1" destOrd="0" presId="urn:microsoft.com/office/officeart/2018/2/layout/IconVerticalSolidList"/>
    <dgm:cxn modelId="{D8DBD6C1-510E-4D8C-81DC-F0FA0BD89351}" type="presParOf" srcId="{E6094825-F548-42EE-98CD-867A319723C9}" destId="{CDD71E29-145B-44FE-8433-0D270D278247}" srcOrd="2" destOrd="0" presId="urn:microsoft.com/office/officeart/2018/2/layout/IconVerticalSolidList"/>
    <dgm:cxn modelId="{A72B6795-7263-4A61-A4E4-0A2B0C3D994B}" type="presParOf" srcId="{E6094825-F548-42EE-98CD-867A319723C9}" destId="{CC89CBD2-E1BB-4AC0-9D7E-8389CECD449E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431753BC-1D90-45D6-B0E9-F4D5F3A93762}" type="doc">
      <dgm:prSet loTypeId="urn:microsoft.com/office/officeart/2018/2/layout/IconVerticalSolidList" loCatId="icon" qsTypeId="urn:microsoft.com/office/officeart/2005/8/quickstyle/simple1" qsCatId="simple" csTypeId="urn:microsoft.com/office/officeart/2005/8/colors/accent3_2" csCatId="accent3" phldr="1"/>
      <dgm:spPr/>
      <dgm:t>
        <a:bodyPr/>
        <a:lstStyle/>
        <a:p>
          <a:endParaRPr lang="en-US"/>
        </a:p>
      </dgm:t>
    </dgm:pt>
    <dgm:pt modelId="{A0B224BA-CAE3-4F24-A9BE-51BE99B5A95D}">
      <dgm:prSet/>
      <dgm:spPr/>
      <dgm:t>
        <a:bodyPr/>
        <a:lstStyle/>
        <a:p>
          <a:r>
            <a:rPr lang="en-US"/>
            <a:t>Promote the welfare of the client</a:t>
          </a:r>
        </a:p>
      </dgm:t>
    </dgm:pt>
    <dgm:pt modelId="{6AE49D33-55C5-4EAC-88A2-E52ED719CC6E}" type="parTrans" cxnId="{7E9E000C-E4EF-492C-A32F-A1FF542662B0}">
      <dgm:prSet/>
      <dgm:spPr/>
      <dgm:t>
        <a:bodyPr/>
        <a:lstStyle/>
        <a:p>
          <a:endParaRPr lang="en-US"/>
        </a:p>
      </dgm:t>
    </dgm:pt>
    <dgm:pt modelId="{483AA98B-D437-42BD-ADA4-E47837AA3EEE}" type="sibTrans" cxnId="{7E9E000C-E4EF-492C-A32F-A1FF542662B0}">
      <dgm:prSet/>
      <dgm:spPr/>
      <dgm:t>
        <a:bodyPr/>
        <a:lstStyle/>
        <a:p>
          <a:endParaRPr lang="en-US"/>
        </a:p>
      </dgm:t>
    </dgm:pt>
    <dgm:pt modelId="{8F24002F-0898-4EAC-9CDF-1125C75B09C5}">
      <dgm:prSet/>
      <dgm:spPr/>
      <dgm:t>
        <a:bodyPr/>
        <a:lstStyle/>
        <a:p>
          <a:r>
            <a:rPr lang="en-US"/>
            <a:t>Ensure high quality of care for the client</a:t>
          </a:r>
        </a:p>
      </dgm:t>
    </dgm:pt>
    <dgm:pt modelId="{1BB5E52D-A097-459B-A6F8-074792634524}" type="parTrans" cxnId="{829962C2-D450-495A-AC03-23E6B9B6824A}">
      <dgm:prSet/>
      <dgm:spPr/>
      <dgm:t>
        <a:bodyPr/>
        <a:lstStyle/>
        <a:p>
          <a:endParaRPr lang="en-US"/>
        </a:p>
      </dgm:t>
    </dgm:pt>
    <dgm:pt modelId="{87866814-0A2D-4E7E-B992-92DEA7F150BB}" type="sibTrans" cxnId="{829962C2-D450-495A-AC03-23E6B9B6824A}">
      <dgm:prSet/>
      <dgm:spPr/>
      <dgm:t>
        <a:bodyPr/>
        <a:lstStyle/>
        <a:p>
          <a:endParaRPr lang="en-US"/>
        </a:p>
      </dgm:t>
    </dgm:pt>
    <dgm:pt modelId="{83B6D2F1-0AAA-4373-9817-C56D3291390A}" type="pres">
      <dgm:prSet presAssocID="{431753BC-1D90-45D6-B0E9-F4D5F3A93762}" presName="root" presStyleCnt="0">
        <dgm:presLayoutVars>
          <dgm:dir/>
          <dgm:resizeHandles val="exact"/>
        </dgm:presLayoutVars>
      </dgm:prSet>
      <dgm:spPr/>
    </dgm:pt>
    <dgm:pt modelId="{1AC8EFCB-CBF8-428F-A04F-6DCC63D2AEC0}" type="pres">
      <dgm:prSet presAssocID="{A0B224BA-CAE3-4F24-A9BE-51BE99B5A95D}" presName="compNode" presStyleCnt="0"/>
      <dgm:spPr/>
    </dgm:pt>
    <dgm:pt modelId="{827398BA-5723-465F-B05F-4E673C2E2AC4}" type="pres">
      <dgm:prSet presAssocID="{A0B224BA-CAE3-4F24-A9BE-51BE99B5A95D}" presName="bgRect" presStyleLbl="bgShp" presStyleIdx="0" presStyleCnt="2"/>
      <dgm:spPr/>
    </dgm:pt>
    <dgm:pt modelId="{872E9DA6-9CDE-4425-A118-4D4F85E1F831}" type="pres">
      <dgm:prSet presAssocID="{A0B224BA-CAE3-4F24-A9BE-51BE99B5A95D}" presName="iconRect" presStyleLbl="node1" presStyleIdx="0" presStyleCnt="2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Handshake"/>
        </a:ext>
      </dgm:extLst>
    </dgm:pt>
    <dgm:pt modelId="{D57B1768-047B-4FA8-8F5A-04AC65CA34E9}" type="pres">
      <dgm:prSet presAssocID="{A0B224BA-CAE3-4F24-A9BE-51BE99B5A95D}" presName="spaceRect" presStyleCnt="0"/>
      <dgm:spPr/>
    </dgm:pt>
    <dgm:pt modelId="{441566F9-35E8-4D6E-B48E-AB52DFE4EA63}" type="pres">
      <dgm:prSet presAssocID="{A0B224BA-CAE3-4F24-A9BE-51BE99B5A95D}" presName="parTx" presStyleLbl="revTx" presStyleIdx="0" presStyleCnt="2">
        <dgm:presLayoutVars>
          <dgm:chMax val="0"/>
          <dgm:chPref val="0"/>
        </dgm:presLayoutVars>
      </dgm:prSet>
      <dgm:spPr/>
    </dgm:pt>
    <dgm:pt modelId="{93054620-E9B6-4A85-9FAB-8957C3FA2F4A}" type="pres">
      <dgm:prSet presAssocID="{483AA98B-D437-42BD-ADA4-E47837AA3EEE}" presName="sibTrans" presStyleCnt="0"/>
      <dgm:spPr/>
    </dgm:pt>
    <dgm:pt modelId="{3217F41E-DF74-4F67-9380-595481A1ED96}" type="pres">
      <dgm:prSet presAssocID="{8F24002F-0898-4EAC-9CDF-1125C75B09C5}" presName="compNode" presStyleCnt="0"/>
      <dgm:spPr/>
    </dgm:pt>
    <dgm:pt modelId="{5BBD5C31-0C66-4012-B1CC-54A1F2D4C783}" type="pres">
      <dgm:prSet presAssocID="{8F24002F-0898-4EAC-9CDF-1125C75B09C5}" presName="bgRect" presStyleLbl="bgShp" presStyleIdx="1" presStyleCnt="2"/>
      <dgm:spPr/>
    </dgm:pt>
    <dgm:pt modelId="{1DE12A66-B25E-4047-9AB6-95C6BAA7A18A}" type="pres">
      <dgm:prSet presAssocID="{8F24002F-0898-4EAC-9CDF-1125C75B09C5}" presName="iconRect" presStyleLbl="node1" presStyleIdx="1" presStyleCnt="2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Medical"/>
        </a:ext>
      </dgm:extLst>
    </dgm:pt>
    <dgm:pt modelId="{99659D53-7515-4BA6-96F6-B48EFDEF0CB0}" type="pres">
      <dgm:prSet presAssocID="{8F24002F-0898-4EAC-9CDF-1125C75B09C5}" presName="spaceRect" presStyleCnt="0"/>
      <dgm:spPr/>
    </dgm:pt>
    <dgm:pt modelId="{45E6E295-A124-44CC-B2E3-A5CB3803B4AB}" type="pres">
      <dgm:prSet presAssocID="{8F24002F-0898-4EAC-9CDF-1125C75B09C5}" presName="parTx" presStyleLbl="revTx" presStyleIdx="1" presStyleCnt="2">
        <dgm:presLayoutVars>
          <dgm:chMax val="0"/>
          <dgm:chPref val="0"/>
        </dgm:presLayoutVars>
      </dgm:prSet>
      <dgm:spPr/>
    </dgm:pt>
  </dgm:ptLst>
  <dgm:cxnLst>
    <dgm:cxn modelId="{7E9E000C-E4EF-492C-A32F-A1FF542662B0}" srcId="{431753BC-1D90-45D6-B0E9-F4D5F3A93762}" destId="{A0B224BA-CAE3-4F24-A9BE-51BE99B5A95D}" srcOrd="0" destOrd="0" parTransId="{6AE49D33-55C5-4EAC-88A2-E52ED719CC6E}" sibTransId="{483AA98B-D437-42BD-ADA4-E47837AA3EEE}"/>
    <dgm:cxn modelId="{6E8E7277-5F62-478A-BF82-10034BF5F3BE}" type="presOf" srcId="{431753BC-1D90-45D6-B0E9-F4D5F3A93762}" destId="{83B6D2F1-0AAA-4373-9817-C56D3291390A}" srcOrd="0" destOrd="0" presId="urn:microsoft.com/office/officeart/2018/2/layout/IconVerticalSolidList"/>
    <dgm:cxn modelId="{1527A95A-C02F-44E6-9FEA-3BB3F8C1ED53}" type="presOf" srcId="{A0B224BA-CAE3-4F24-A9BE-51BE99B5A95D}" destId="{441566F9-35E8-4D6E-B48E-AB52DFE4EA63}" srcOrd="0" destOrd="0" presId="urn:microsoft.com/office/officeart/2018/2/layout/IconVerticalSolidList"/>
    <dgm:cxn modelId="{829962C2-D450-495A-AC03-23E6B9B6824A}" srcId="{431753BC-1D90-45D6-B0E9-F4D5F3A93762}" destId="{8F24002F-0898-4EAC-9CDF-1125C75B09C5}" srcOrd="1" destOrd="0" parTransId="{1BB5E52D-A097-459B-A6F8-074792634524}" sibTransId="{87866814-0A2D-4E7E-B992-92DEA7F150BB}"/>
    <dgm:cxn modelId="{2343BFC5-385D-4059-AA87-57544865746B}" type="presOf" srcId="{8F24002F-0898-4EAC-9CDF-1125C75B09C5}" destId="{45E6E295-A124-44CC-B2E3-A5CB3803B4AB}" srcOrd="0" destOrd="0" presId="urn:microsoft.com/office/officeart/2018/2/layout/IconVerticalSolidList"/>
    <dgm:cxn modelId="{57F598DA-A210-482B-B907-4B4AC5F348A9}" type="presParOf" srcId="{83B6D2F1-0AAA-4373-9817-C56D3291390A}" destId="{1AC8EFCB-CBF8-428F-A04F-6DCC63D2AEC0}" srcOrd="0" destOrd="0" presId="urn:microsoft.com/office/officeart/2018/2/layout/IconVerticalSolidList"/>
    <dgm:cxn modelId="{748F7A13-9312-4F87-A75D-990A4CC8C698}" type="presParOf" srcId="{1AC8EFCB-CBF8-428F-A04F-6DCC63D2AEC0}" destId="{827398BA-5723-465F-B05F-4E673C2E2AC4}" srcOrd="0" destOrd="0" presId="urn:microsoft.com/office/officeart/2018/2/layout/IconVerticalSolidList"/>
    <dgm:cxn modelId="{31325F5A-1B5A-406F-8578-3A2A2AF1022B}" type="presParOf" srcId="{1AC8EFCB-CBF8-428F-A04F-6DCC63D2AEC0}" destId="{872E9DA6-9CDE-4425-A118-4D4F85E1F831}" srcOrd="1" destOrd="0" presId="urn:microsoft.com/office/officeart/2018/2/layout/IconVerticalSolidList"/>
    <dgm:cxn modelId="{E8762732-4009-4F95-8EFD-EEA48A453544}" type="presParOf" srcId="{1AC8EFCB-CBF8-428F-A04F-6DCC63D2AEC0}" destId="{D57B1768-047B-4FA8-8F5A-04AC65CA34E9}" srcOrd="2" destOrd="0" presId="urn:microsoft.com/office/officeart/2018/2/layout/IconVerticalSolidList"/>
    <dgm:cxn modelId="{982453E1-D81D-49CE-B0AE-E0FA25C5A992}" type="presParOf" srcId="{1AC8EFCB-CBF8-428F-A04F-6DCC63D2AEC0}" destId="{441566F9-35E8-4D6E-B48E-AB52DFE4EA63}" srcOrd="3" destOrd="0" presId="urn:microsoft.com/office/officeart/2018/2/layout/IconVerticalSolidList"/>
    <dgm:cxn modelId="{0DD9F02E-B216-4126-B926-6B7432FA3C72}" type="presParOf" srcId="{83B6D2F1-0AAA-4373-9817-C56D3291390A}" destId="{93054620-E9B6-4A85-9FAB-8957C3FA2F4A}" srcOrd="1" destOrd="0" presId="urn:microsoft.com/office/officeart/2018/2/layout/IconVerticalSolidList"/>
    <dgm:cxn modelId="{26D04FF6-490B-4C0B-B14E-084E06BB3695}" type="presParOf" srcId="{83B6D2F1-0AAA-4373-9817-C56D3291390A}" destId="{3217F41E-DF74-4F67-9380-595481A1ED96}" srcOrd="2" destOrd="0" presId="urn:microsoft.com/office/officeart/2018/2/layout/IconVerticalSolidList"/>
    <dgm:cxn modelId="{BA84C4F6-18E9-4E1F-9718-0CFEB9E267E6}" type="presParOf" srcId="{3217F41E-DF74-4F67-9380-595481A1ED96}" destId="{5BBD5C31-0C66-4012-B1CC-54A1F2D4C783}" srcOrd="0" destOrd="0" presId="urn:microsoft.com/office/officeart/2018/2/layout/IconVerticalSolidList"/>
    <dgm:cxn modelId="{A14F61B1-5BBA-4E35-9C62-7A0D8906F67F}" type="presParOf" srcId="{3217F41E-DF74-4F67-9380-595481A1ED96}" destId="{1DE12A66-B25E-4047-9AB6-95C6BAA7A18A}" srcOrd="1" destOrd="0" presId="urn:microsoft.com/office/officeart/2018/2/layout/IconVerticalSolidList"/>
    <dgm:cxn modelId="{EFD75FC6-7215-4081-ABF6-4F6AE150FD67}" type="presParOf" srcId="{3217F41E-DF74-4F67-9380-595481A1ED96}" destId="{99659D53-7515-4BA6-96F6-B48EFDEF0CB0}" srcOrd="2" destOrd="0" presId="urn:microsoft.com/office/officeart/2018/2/layout/IconVerticalSolidList"/>
    <dgm:cxn modelId="{9A05AC9A-35A4-4E8F-8B10-8A15C6F000FF}" type="presParOf" srcId="{3217F41E-DF74-4F67-9380-595481A1ED96}" destId="{45E6E295-A124-44CC-B2E3-A5CB3803B4AB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08446C1B-DE35-4AF2-820E-99DDC2028C40}" type="doc">
      <dgm:prSet loTypeId="urn:microsoft.com/office/officeart/2005/8/layout/cycle2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0765AB79-3D5F-4EF7-85AA-CEBBEFFB208D}">
      <dgm:prSet phldrT="[Text]"/>
      <dgm:spPr>
        <a:solidFill>
          <a:schemeClr val="accent3">
            <a:lumMod val="75000"/>
          </a:schemeClr>
        </a:solidFill>
        <a:ln>
          <a:noFill/>
        </a:ln>
        <a:effectLst>
          <a:outerShdw blurRad="190500" dist="228600" dir="2700000" algn="ctr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glow" dir="t">
            <a:rot lat="0" lon="0" rev="4800000"/>
          </a:lightRig>
        </a:scene3d>
        <a:sp3d prstMaterial="matte">
          <a:bevelT w="127000" h="63500"/>
        </a:sp3d>
      </dgm:spPr>
      <dgm:t>
        <a:bodyPr/>
        <a:lstStyle/>
        <a:p>
          <a:r>
            <a:rPr lang="en-US" dirty="0"/>
            <a:t>Identify problem</a:t>
          </a:r>
        </a:p>
      </dgm:t>
    </dgm:pt>
    <dgm:pt modelId="{BF7FD743-9A76-4B02-9639-A274E91A8BA8}" type="parTrans" cxnId="{E5FD1A5F-14B5-4A3A-BCE5-6E112AB7EA25}">
      <dgm:prSet/>
      <dgm:spPr/>
      <dgm:t>
        <a:bodyPr/>
        <a:lstStyle/>
        <a:p>
          <a:endParaRPr lang="en-US"/>
        </a:p>
      </dgm:t>
    </dgm:pt>
    <dgm:pt modelId="{5CADA9FC-246C-4229-AE55-9B199BC5EE6A}" type="sibTrans" cxnId="{E5FD1A5F-14B5-4A3A-BCE5-6E112AB7EA25}">
      <dgm:prSet/>
      <dgm:spPr>
        <a:solidFill>
          <a:schemeClr val="accent4"/>
        </a:solidFill>
        <a:ln>
          <a:noFill/>
        </a:ln>
        <a:effectLst>
          <a:outerShdw blurRad="190500" dist="228600" dir="2700000" algn="ctr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glow" dir="t">
            <a:rot lat="0" lon="0" rev="4800000"/>
          </a:lightRig>
        </a:scene3d>
        <a:sp3d prstMaterial="matte">
          <a:bevelT w="127000" h="63500"/>
        </a:sp3d>
      </dgm:spPr>
      <dgm:t>
        <a:bodyPr/>
        <a:lstStyle/>
        <a:p>
          <a:endParaRPr lang="en-US"/>
        </a:p>
      </dgm:t>
    </dgm:pt>
    <dgm:pt modelId="{03EDD9DD-4C8B-4E8C-998C-CDC6DFA97DBE}">
      <dgm:prSet phldrT="[Text]"/>
      <dgm:spPr>
        <a:solidFill>
          <a:srgbClr val="7030A0"/>
        </a:solidFill>
        <a:ln>
          <a:noFill/>
        </a:ln>
        <a:effectLst>
          <a:outerShdw blurRad="190500" dist="228600" dir="2700000" algn="ctr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glow" dir="t">
            <a:rot lat="0" lon="0" rev="4800000"/>
          </a:lightRig>
        </a:scene3d>
        <a:sp3d prstMaterial="matte">
          <a:bevelT w="127000" h="63500"/>
        </a:sp3d>
      </dgm:spPr>
      <dgm:t>
        <a:bodyPr/>
        <a:lstStyle/>
        <a:p>
          <a:r>
            <a:rPr lang="en-US" dirty="0"/>
            <a:t>Gather information</a:t>
          </a:r>
        </a:p>
      </dgm:t>
    </dgm:pt>
    <dgm:pt modelId="{F41080A4-CB3E-48BA-8E62-E6AE73A49A02}" type="parTrans" cxnId="{A631EE05-2A33-440A-8842-BBEF67A6CE2E}">
      <dgm:prSet/>
      <dgm:spPr/>
      <dgm:t>
        <a:bodyPr/>
        <a:lstStyle/>
        <a:p>
          <a:endParaRPr lang="en-US"/>
        </a:p>
      </dgm:t>
    </dgm:pt>
    <dgm:pt modelId="{E7C3A94B-5A1D-48EB-AAF2-F9268B9BDF6D}" type="sibTrans" cxnId="{A631EE05-2A33-440A-8842-BBEF67A6CE2E}">
      <dgm:prSet/>
      <dgm:spPr>
        <a:solidFill>
          <a:schemeClr val="accent4"/>
        </a:solidFill>
        <a:ln>
          <a:noFill/>
        </a:ln>
        <a:effectLst>
          <a:outerShdw blurRad="190500" dist="228600" dir="2700000" algn="ctr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glow" dir="t">
            <a:rot lat="0" lon="0" rev="4800000"/>
          </a:lightRig>
        </a:scene3d>
        <a:sp3d prstMaterial="matte">
          <a:bevelT w="127000" h="63500"/>
        </a:sp3d>
      </dgm:spPr>
      <dgm:t>
        <a:bodyPr/>
        <a:lstStyle/>
        <a:p>
          <a:endParaRPr lang="en-US"/>
        </a:p>
      </dgm:t>
    </dgm:pt>
    <dgm:pt modelId="{7A24E551-BF94-40CC-96A6-6557C85B0ECE}">
      <dgm:prSet phldrT="[Text]"/>
      <dgm:spPr>
        <a:solidFill>
          <a:srgbClr val="C00000"/>
        </a:solidFill>
        <a:ln>
          <a:noFill/>
        </a:ln>
        <a:effectLst>
          <a:outerShdw blurRad="190500" dist="228600" dir="2700000" algn="ctr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glow" dir="t">
            <a:rot lat="0" lon="0" rev="4800000"/>
          </a:lightRig>
        </a:scene3d>
        <a:sp3d prstMaterial="matte">
          <a:bevelT w="127000" h="63500"/>
        </a:sp3d>
      </dgm:spPr>
      <dgm:t>
        <a:bodyPr/>
        <a:lstStyle/>
        <a:p>
          <a:r>
            <a:rPr lang="en-US" dirty="0"/>
            <a:t>Identify possible solutions</a:t>
          </a:r>
        </a:p>
      </dgm:t>
    </dgm:pt>
    <dgm:pt modelId="{CE75DBC9-4D76-4FA9-97CD-BC024B4E3C54}" type="parTrans" cxnId="{C70D4F64-87B0-4DCD-BFA0-267D5DB36514}">
      <dgm:prSet/>
      <dgm:spPr/>
      <dgm:t>
        <a:bodyPr/>
        <a:lstStyle/>
        <a:p>
          <a:endParaRPr lang="en-US"/>
        </a:p>
      </dgm:t>
    </dgm:pt>
    <dgm:pt modelId="{92FD8CE2-9D34-4D68-98E1-0FB529603BA0}" type="sibTrans" cxnId="{C70D4F64-87B0-4DCD-BFA0-267D5DB36514}">
      <dgm:prSet/>
      <dgm:spPr>
        <a:solidFill>
          <a:schemeClr val="accent4"/>
        </a:solidFill>
        <a:ln>
          <a:noFill/>
        </a:ln>
        <a:effectLst>
          <a:outerShdw blurRad="190500" dist="228600" dir="2700000" algn="ctr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glow" dir="t">
            <a:rot lat="0" lon="0" rev="4800000"/>
          </a:lightRig>
        </a:scene3d>
        <a:sp3d prstMaterial="matte">
          <a:bevelT w="127000" h="63500"/>
        </a:sp3d>
      </dgm:spPr>
      <dgm:t>
        <a:bodyPr/>
        <a:lstStyle/>
        <a:p>
          <a:endParaRPr lang="en-US"/>
        </a:p>
      </dgm:t>
    </dgm:pt>
    <dgm:pt modelId="{A5371E83-6C5D-48AE-881F-C20C98D48857}">
      <dgm:prSet phldrT="[Text]"/>
      <dgm:spPr>
        <a:solidFill>
          <a:srgbClr val="FFC000"/>
        </a:solidFill>
        <a:ln>
          <a:noFill/>
        </a:ln>
        <a:effectLst>
          <a:outerShdw blurRad="190500" dist="228600" dir="2700000" algn="ctr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glow" dir="t">
            <a:rot lat="0" lon="0" rev="4800000"/>
          </a:lightRig>
        </a:scene3d>
        <a:sp3d prstMaterial="matte">
          <a:bevelT w="127000" h="63500"/>
        </a:sp3d>
      </dgm:spPr>
      <dgm:t>
        <a:bodyPr/>
        <a:lstStyle/>
        <a:p>
          <a:r>
            <a:rPr lang="en-US" dirty="0"/>
            <a:t>Select &amp; implement solution</a:t>
          </a:r>
        </a:p>
      </dgm:t>
    </dgm:pt>
    <dgm:pt modelId="{8D50DC74-8720-4196-9B53-8AFE0B684A3D}" type="parTrans" cxnId="{324FCD0C-51C1-4B25-A3B0-24350DCB083B}">
      <dgm:prSet/>
      <dgm:spPr/>
      <dgm:t>
        <a:bodyPr/>
        <a:lstStyle/>
        <a:p>
          <a:endParaRPr lang="en-US"/>
        </a:p>
      </dgm:t>
    </dgm:pt>
    <dgm:pt modelId="{DE36F856-EAD7-42BC-9B61-EEE22EB8D298}" type="sibTrans" cxnId="{324FCD0C-51C1-4B25-A3B0-24350DCB083B}">
      <dgm:prSet/>
      <dgm:spPr>
        <a:solidFill>
          <a:schemeClr val="accent4"/>
        </a:solidFill>
        <a:ln>
          <a:noFill/>
        </a:ln>
        <a:effectLst>
          <a:outerShdw blurRad="190500" dist="228600" dir="2700000" algn="ctr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glow" dir="t">
            <a:rot lat="0" lon="0" rev="4800000"/>
          </a:lightRig>
        </a:scene3d>
        <a:sp3d prstMaterial="matte">
          <a:bevelT w="127000" h="63500"/>
        </a:sp3d>
      </dgm:spPr>
      <dgm:t>
        <a:bodyPr/>
        <a:lstStyle/>
        <a:p>
          <a:endParaRPr lang="en-US"/>
        </a:p>
      </dgm:t>
    </dgm:pt>
    <dgm:pt modelId="{88ECDBF8-C284-41FB-998A-0819A880F364}">
      <dgm:prSet phldrT="[Text]"/>
      <dgm:spPr>
        <a:ln>
          <a:noFill/>
        </a:ln>
        <a:effectLst>
          <a:outerShdw blurRad="190500" dist="228600" dir="2700000" algn="ctr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glow" dir="t">
            <a:rot lat="0" lon="0" rev="4800000"/>
          </a:lightRig>
        </a:scene3d>
        <a:sp3d prstMaterial="matte">
          <a:bevelT w="127000" h="63500"/>
        </a:sp3d>
      </dgm:spPr>
      <dgm:t>
        <a:bodyPr/>
        <a:lstStyle/>
        <a:p>
          <a:r>
            <a:rPr lang="en-US" dirty="0"/>
            <a:t>Evaluate &amp; revise</a:t>
          </a:r>
        </a:p>
      </dgm:t>
    </dgm:pt>
    <dgm:pt modelId="{579E19E1-693B-44A0-97E5-2117A49E2F4D}" type="parTrans" cxnId="{14C947D5-4763-478A-BB0C-313C593AE0A6}">
      <dgm:prSet/>
      <dgm:spPr/>
      <dgm:t>
        <a:bodyPr/>
        <a:lstStyle/>
        <a:p>
          <a:endParaRPr lang="en-US"/>
        </a:p>
      </dgm:t>
    </dgm:pt>
    <dgm:pt modelId="{0E6FBA06-BE9A-46C5-845C-2C6C04CE359C}" type="sibTrans" cxnId="{14C947D5-4763-478A-BB0C-313C593AE0A6}">
      <dgm:prSet/>
      <dgm:spPr>
        <a:solidFill>
          <a:schemeClr val="accent4"/>
        </a:solidFill>
        <a:ln>
          <a:noFill/>
        </a:ln>
        <a:effectLst>
          <a:outerShdw blurRad="190500" dist="228600" dir="2700000" algn="ctr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glow" dir="t">
            <a:rot lat="0" lon="0" rev="4800000"/>
          </a:lightRig>
        </a:scene3d>
        <a:sp3d prstMaterial="matte">
          <a:bevelT w="127000" h="63500"/>
        </a:sp3d>
      </dgm:spPr>
      <dgm:t>
        <a:bodyPr/>
        <a:lstStyle/>
        <a:p>
          <a:endParaRPr lang="en-US"/>
        </a:p>
      </dgm:t>
    </dgm:pt>
    <dgm:pt modelId="{79F4BCCE-D2D4-45F7-9C47-A0AD43F6873C}" type="pres">
      <dgm:prSet presAssocID="{08446C1B-DE35-4AF2-820E-99DDC2028C40}" presName="cycle" presStyleCnt="0">
        <dgm:presLayoutVars>
          <dgm:dir/>
          <dgm:resizeHandles val="exact"/>
        </dgm:presLayoutVars>
      </dgm:prSet>
      <dgm:spPr/>
    </dgm:pt>
    <dgm:pt modelId="{0901DB4B-ED60-4884-A42A-37C4C5E41808}" type="pres">
      <dgm:prSet presAssocID="{0765AB79-3D5F-4EF7-85AA-CEBBEFFB208D}" presName="node" presStyleLbl="node1" presStyleIdx="0" presStyleCnt="5" custRadScaleRad="119588" custRadScaleInc="-902">
        <dgm:presLayoutVars>
          <dgm:bulletEnabled val="1"/>
        </dgm:presLayoutVars>
      </dgm:prSet>
      <dgm:spPr/>
    </dgm:pt>
    <dgm:pt modelId="{1E485342-2AA8-4746-B9A4-4B8145D73E69}" type="pres">
      <dgm:prSet presAssocID="{5CADA9FC-246C-4229-AE55-9B199BC5EE6A}" presName="sibTrans" presStyleLbl="sibTrans2D1" presStyleIdx="0" presStyleCnt="5"/>
      <dgm:spPr/>
    </dgm:pt>
    <dgm:pt modelId="{49BEBB32-65D6-49EA-9409-E93CEFAE749B}" type="pres">
      <dgm:prSet presAssocID="{5CADA9FC-246C-4229-AE55-9B199BC5EE6A}" presName="connectorText" presStyleLbl="sibTrans2D1" presStyleIdx="0" presStyleCnt="5"/>
      <dgm:spPr/>
    </dgm:pt>
    <dgm:pt modelId="{76947E35-C156-4546-8CF0-01CF97325CF3}" type="pres">
      <dgm:prSet presAssocID="{03EDD9DD-4C8B-4E8C-998C-CDC6DFA97DBE}" presName="node" presStyleLbl="node1" presStyleIdx="1" presStyleCnt="5">
        <dgm:presLayoutVars>
          <dgm:bulletEnabled val="1"/>
        </dgm:presLayoutVars>
      </dgm:prSet>
      <dgm:spPr/>
    </dgm:pt>
    <dgm:pt modelId="{E13FD325-94D1-4A60-89D9-8E82C3D7790D}" type="pres">
      <dgm:prSet presAssocID="{E7C3A94B-5A1D-48EB-AAF2-F9268B9BDF6D}" presName="sibTrans" presStyleLbl="sibTrans2D1" presStyleIdx="1" presStyleCnt="5"/>
      <dgm:spPr/>
    </dgm:pt>
    <dgm:pt modelId="{D3CE8919-DD9F-42A0-9326-F1C1DF78BB72}" type="pres">
      <dgm:prSet presAssocID="{E7C3A94B-5A1D-48EB-AAF2-F9268B9BDF6D}" presName="connectorText" presStyleLbl="sibTrans2D1" presStyleIdx="1" presStyleCnt="5"/>
      <dgm:spPr/>
    </dgm:pt>
    <dgm:pt modelId="{60848A7C-AB1B-44FE-9867-BED6356F250A}" type="pres">
      <dgm:prSet presAssocID="{7A24E551-BF94-40CC-96A6-6557C85B0ECE}" presName="node" presStyleLbl="node1" presStyleIdx="2" presStyleCnt="5">
        <dgm:presLayoutVars>
          <dgm:bulletEnabled val="1"/>
        </dgm:presLayoutVars>
      </dgm:prSet>
      <dgm:spPr/>
    </dgm:pt>
    <dgm:pt modelId="{76D80C9F-7205-4754-A026-B35D33C1C293}" type="pres">
      <dgm:prSet presAssocID="{92FD8CE2-9D34-4D68-98E1-0FB529603BA0}" presName="sibTrans" presStyleLbl="sibTrans2D1" presStyleIdx="2" presStyleCnt="5"/>
      <dgm:spPr/>
    </dgm:pt>
    <dgm:pt modelId="{8B9024C2-A404-4E9D-BBB0-323B4AA61E2A}" type="pres">
      <dgm:prSet presAssocID="{92FD8CE2-9D34-4D68-98E1-0FB529603BA0}" presName="connectorText" presStyleLbl="sibTrans2D1" presStyleIdx="2" presStyleCnt="5"/>
      <dgm:spPr/>
    </dgm:pt>
    <dgm:pt modelId="{BEC3BC52-1C74-4FCC-974F-E6E2A04F7283}" type="pres">
      <dgm:prSet presAssocID="{A5371E83-6C5D-48AE-881F-C20C98D48857}" presName="node" presStyleLbl="node1" presStyleIdx="3" presStyleCnt="5">
        <dgm:presLayoutVars>
          <dgm:bulletEnabled val="1"/>
        </dgm:presLayoutVars>
      </dgm:prSet>
      <dgm:spPr/>
    </dgm:pt>
    <dgm:pt modelId="{B30CF09F-0572-4385-9087-E52B4FFEC08F}" type="pres">
      <dgm:prSet presAssocID="{DE36F856-EAD7-42BC-9B61-EEE22EB8D298}" presName="sibTrans" presStyleLbl="sibTrans2D1" presStyleIdx="3" presStyleCnt="5"/>
      <dgm:spPr/>
    </dgm:pt>
    <dgm:pt modelId="{87F944F2-B407-433D-9B46-6BF8515A6192}" type="pres">
      <dgm:prSet presAssocID="{DE36F856-EAD7-42BC-9B61-EEE22EB8D298}" presName="connectorText" presStyleLbl="sibTrans2D1" presStyleIdx="3" presStyleCnt="5"/>
      <dgm:spPr/>
    </dgm:pt>
    <dgm:pt modelId="{95E6705D-04D5-4CE4-B4A2-875A93321E60}" type="pres">
      <dgm:prSet presAssocID="{88ECDBF8-C284-41FB-998A-0819A880F364}" presName="node" presStyleLbl="node1" presStyleIdx="4" presStyleCnt="5">
        <dgm:presLayoutVars>
          <dgm:bulletEnabled val="1"/>
        </dgm:presLayoutVars>
      </dgm:prSet>
      <dgm:spPr/>
    </dgm:pt>
    <dgm:pt modelId="{D68E631F-BA8F-4A21-AD30-56C7EF0904D9}" type="pres">
      <dgm:prSet presAssocID="{0E6FBA06-BE9A-46C5-845C-2C6C04CE359C}" presName="sibTrans" presStyleLbl="sibTrans2D1" presStyleIdx="4" presStyleCnt="5"/>
      <dgm:spPr/>
    </dgm:pt>
    <dgm:pt modelId="{C71D140F-3F1F-465A-822C-4BABCF6F848D}" type="pres">
      <dgm:prSet presAssocID="{0E6FBA06-BE9A-46C5-845C-2C6C04CE359C}" presName="connectorText" presStyleLbl="sibTrans2D1" presStyleIdx="4" presStyleCnt="5"/>
      <dgm:spPr/>
    </dgm:pt>
  </dgm:ptLst>
  <dgm:cxnLst>
    <dgm:cxn modelId="{A631EE05-2A33-440A-8842-BBEF67A6CE2E}" srcId="{08446C1B-DE35-4AF2-820E-99DDC2028C40}" destId="{03EDD9DD-4C8B-4E8C-998C-CDC6DFA97DBE}" srcOrd="1" destOrd="0" parTransId="{F41080A4-CB3E-48BA-8E62-E6AE73A49A02}" sibTransId="{E7C3A94B-5A1D-48EB-AAF2-F9268B9BDF6D}"/>
    <dgm:cxn modelId="{BB64820A-5A06-4427-B03C-DE07BAC7F656}" type="presOf" srcId="{DE36F856-EAD7-42BC-9B61-EEE22EB8D298}" destId="{87F944F2-B407-433D-9B46-6BF8515A6192}" srcOrd="1" destOrd="0" presId="urn:microsoft.com/office/officeart/2005/8/layout/cycle2"/>
    <dgm:cxn modelId="{324FCD0C-51C1-4B25-A3B0-24350DCB083B}" srcId="{08446C1B-DE35-4AF2-820E-99DDC2028C40}" destId="{A5371E83-6C5D-48AE-881F-C20C98D48857}" srcOrd="3" destOrd="0" parTransId="{8D50DC74-8720-4196-9B53-8AFE0B684A3D}" sibTransId="{DE36F856-EAD7-42BC-9B61-EEE22EB8D298}"/>
    <dgm:cxn modelId="{BC63D93B-8E8E-4A1B-9005-93A51D3744E0}" type="presOf" srcId="{DE36F856-EAD7-42BC-9B61-EEE22EB8D298}" destId="{B30CF09F-0572-4385-9087-E52B4FFEC08F}" srcOrd="0" destOrd="0" presId="urn:microsoft.com/office/officeart/2005/8/layout/cycle2"/>
    <dgm:cxn modelId="{E5FD1A5F-14B5-4A3A-BCE5-6E112AB7EA25}" srcId="{08446C1B-DE35-4AF2-820E-99DDC2028C40}" destId="{0765AB79-3D5F-4EF7-85AA-CEBBEFFB208D}" srcOrd="0" destOrd="0" parTransId="{BF7FD743-9A76-4B02-9639-A274E91A8BA8}" sibTransId="{5CADA9FC-246C-4229-AE55-9B199BC5EE6A}"/>
    <dgm:cxn modelId="{D14A0961-D3E5-40C7-B7F3-AFA77C77B225}" type="presOf" srcId="{E7C3A94B-5A1D-48EB-AAF2-F9268B9BDF6D}" destId="{D3CE8919-DD9F-42A0-9326-F1C1DF78BB72}" srcOrd="1" destOrd="0" presId="urn:microsoft.com/office/officeart/2005/8/layout/cycle2"/>
    <dgm:cxn modelId="{748DFC43-2C24-4E1B-89B6-03CE15972C8D}" type="presOf" srcId="{5CADA9FC-246C-4229-AE55-9B199BC5EE6A}" destId="{49BEBB32-65D6-49EA-9409-E93CEFAE749B}" srcOrd="1" destOrd="0" presId="urn:microsoft.com/office/officeart/2005/8/layout/cycle2"/>
    <dgm:cxn modelId="{C70D4F64-87B0-4DCD-BFA0-267D5DB36514}" srcId="{08446C1B-DE35-4AF2-820E-99DDC2028C40}" destId="{7A24E551-BF94-40CC-96A6-6557C85B0ECE}" srcOrd="2" destOrd="0" parTransId="{CE75DBC9-4D76-4FA9-97CD-BC024B4E3C54}" sibTransId="{92FD8CE2-9D34-4D68-98E1-0FB529603BA0}"/>
    <dgm:cxn modelId="{5A0B3077-0DD4-4EBC-A09B-D8BAC4B7B9E6}" type="presOf" srcId="{88ECDBF8-C284-41FB-998A-0819A880F364}" destId="{95E6705D-04D5-4CE4-B4A2-875A93321E60}" srcOrd="0" destOrd="0" presId="urn:microsoft.com/office/officeart/2005/8/layout/cycle2"/>
    <dgm:cxn modelId="{A180017E-7234-46BA-AAD0-672EA7C7C393}" type="presOf" srcId="{0E6FBA06-BE9A-46C5-845C-2C6C04CE359C}" destId="{D68E631F-BA8F-4A21-AD30-56C7EF0904D9}" srcOrd="0" destOrd="0" presId="urn:microsoft.com/office/officeart/2005/8/layout/cycle2"/>
    <dgm:cxn modelId="{AE72D199-A089-48B8-A771-C23F0D9675E5}" type="presOf" srcId="{92FD8CE2-9D34-4D68-98E1-0FB529603BA0}" destId="{8B9024C2-A404-4E9D-BBB0-323B4AA61E2A}" srcOrd="1" destOrd="0" presId="urn:microsoft.com/office/officeart/2005/8/layout/cycle2"/>
    <dgm:cxn modelId="{542182A4-3B74-4430-ADC6-CC28A76B8F1C}" type="presOf" srcId="{0765AB79-3D5F-4EF7-85AA-CEBBEFFB208D}" destId="{0901DB4B-ED60-4884-A42A-37C4C5E41808}" srcOrd="0" destOrd="0" presId="urn:microsoft.com/office/officeart/2005/8/layout/cycle2"/>
    <dgm:cxn modelId="{E2E6CAAD-32DB-40CC-8D63-89AAFABA269E}" type="presOf" srcId="{5CADA9FC-246C-4229-AE55-9B199BC5EE6A}" destId="{1E485342-2AA8-4746-B9A4-4B8145D73E69}" srcOrd="0" destOrd="0" presId="urn:microsoft.com/office/officeart/2005/8/layout/cycle2"/>
    <dgm:cxn modelId="{78B3CAB3-72F4-4513-8844-DF94AAFD30F4}" type="presOf" srcId="{92FD8CE2-9D34-4D68-98E1-0FB529603BA0}" destId="{76D80C9F-7205-4754-A026-B35D33C1C293}" srcOrd="0" destOrd="0" presId="urn:microsoft.com/office/officeart/2005/8/layout/cycle2"/>
    <dgm:cxn modelId="{3A3DABB8-710C-4E70-9717-690D12B58E28}" type="presOf" srcId="{03EDD9DD-4C8B-4E8C-998C-CDC6DFA97DBE}" destId="{76947E35-C156-4546-8CF0-01CF97325CF3}" srcOrd="0" destOrd="0" presId="urn:microsoft.com/office/officeart/2005/8/layout/cycle2"/>
    <dgm:cxn modelId="{3BFE5FCA-D847-456B-A16E-D8CE2BB9CB9A}" type="presOf" srcId="{0E6FBA06-BE9A-46C5-845C-2C6C04CE359C}" destId="{C71D140F-3F1F-465A-822C-4BABCF6F848D}" srcOrd="1" destOrd="0" presId="urn:microsoft.com/office/officeart/2005/8/layout/cycle2"/>
    <dgm:cxn modelId="{14C947D5-4763-478A-BB0C-313C593AE0A6}" srcId="{08446C1B-DE35-4AF2-820E-99DDC2028C40}" destId="{88ECDBF8-C284-41FB-998A-0819A880F364}" srcOrd="4" destOrd="0" parTransId="{579E19E1-693B-44A0-97E5-2117A49E2F4D}" sibTransId="{0E6FBA06-BE9A-46C5-845C-2C6C04CE359C}"/>
    <dgm:cxn modelId="{9BECC4DA-38A6-494D-AD18-6E9B906A8921}" type="presOf" srcId="{7A24E551-BF94-40CC-96A6-6557C85B0ECE}" destId="{60848A7C-AB1B-44FE-9867-BED6356F250A}" srcOrd="0" destOrd="0" presId="urn:microsoft.com/office/officeart/2005/8/layout/cycle2"/>
    <dgm:cxn modelId="{5AFF2FED-1529-4E3B-83CC-DE374AE0F8E3}" type="presOf" srcId="{A5371E83-6C5D-48AE-881F-C20C98D48857}" destId="{BEC3BC52-1C74-4FCC-974F-E6E2A04F7283}" srcOrd="0" destOrd="0" presId="urn:microsoft.com/office/officeart/2005/8/layout/cycle2"/>
    <dgm:cxn modelId="{B279AEF4-B255-4A43-A743-FA95AE7AB6C9}" type="presOf" srcId="{E7C3A94B-5A1D-48EB-AAF2-F9268B9BDF6D}" destId="{E13FD325-94D1-4A60-89D9-8E82C3D7790D}" srcOrd="0" destOrd="0" presId="urn:microsoft.com/office/officeart/2005/8/layout/cycle2"/>
    <dgm:cxn modelId="{E52D69FA-8E5A-4794-99A5-DB46FB29E3EF}" type="presOf" srcId="{08446C1B-DE35-4AF2-820E-99DDC2028C40}" destId="{79F4BCCE-D2D4-45F7-9C47-A0AD43F6873C}" srcOrd="0" destOrd="0" presId="urn:microsoft.com/office/officeart/2005/8/layout/cycle2"/>
    <dgm:cxn modelId="{F6BE0603-93F9-4F82-981B-993AECCFBB00}" type="presParOf" srcId="{79F4BCCE-D2D4-45F7-9C47-A0AD43F6873C}" destId="{0901DB4B-ED60-4884-A42A-37C4C5E41808}" srcOrd="0" destOrd="0" presId="urn:microsoft.com/office/officeart/2005/8/layout/cycle2"/>
    <dgm:cxn modelId="{CDF2238C-E9F5-471A-8401-F6F1ABEA189F}" type="presParOf" srcId="{79F4BCCE-D2D4-45F7-9C47-A0AD43F6873C}" destId="{1E485342-2AA8-4746-B9A4-4B8145D73E69}" srcOrd="1" destOrd="0" presId="urn:microsoft.com/office/officeart/2005/8/layout/cycle2"/>
    <dgm:cxn modelId="{8114DEC4-D6ED-44C5-AAA6-9882F454AC86}" type="presParOf" srcId="{1E485342-2AA8-4746-B9A4-4B8145D73E69}" destId="{49BEBB32-65D6-49EA-9409-E93CEFAE749B}" srcOrd="0" destOrd="0" presId="urn:microsoft.com/office/officeart/2005/8/layout/cycle2"/>
    <dgm:cxn modelId="{555FB3FB-7C3B-42ED-9E4C-B76706AC0F40}" type="presParOf" srcId="{79F4BCCE-D2D4-45F7-9C47-A0AD43F6873C}" destId="{76947E35-C156-4546-8CF0-01CF97325CF3}" srcOrd="2" destOrd="0" presId="urn:microsoft.com/office/officeart/2005/8/layout/cycle2"/>
    <dgm:cxn modelId="{235DE503-CC2B-4699-88E8-E00B2B9DCB1A}" type="presParOf" srcId="{79F4BCCE-D2D4-45F7-9C47-A0AD43F6873C}" destId="{E13FD325-94D1-4A60-89D9-8E82C3D7790D}" srcOrd="3" destOrd="0" presId="urn:microsoft.com/office/officeart/2005/8/layout/cycle2"/>
    <dgm:cxn modelId="{8CA07E5C-73BD-482A-9624-CA6A2DCAC8CD}" type="presParOf" srcId="{E13FD325-94D1-4A60-89D9-8E82C3D7790D}" destId="{D3CE8919-DD9F-42A0-9326-F1C1DF78BB72}" srcOrd="0" destOrd="0" presId="urn:microsoft.com/office/officeart/2005/8/layout/cycle2"/>
    <dgm:cxn modelId="{C3633CFC-7F27-4EDC-A151-A1B86FEF1346}" type="presParOf" srcId="{79F4BCCE-D2D4-45F7-9C47-A0AD43F6873C}" destId="{60848A7C-AB1B-44FE-9867-BED6356F250A}" srcOrd="4" destOrd="0" presId="urn:microsoft.com/office/officeart/2005/8/layout/cycle2"/>
    <dgm:cxn modelId="{BC87EA1E-475F-46F9-A136-E7E7D6EA79A7}" type="presParOf" srcId="{79F4BCCE-D2D4-45F7-9C47-A0AD43F6873C}" destId="{76D80C9F-7205-4754-A026-B35D33C1C293}" srcOrd="5" destOrd="0" presId="urn:microsoft.com/office/officeart/2005/8/layout/cycle2"/>
    <dgm:cxn modelId="{52669598-E7E2-4F81-A9AA-E633E54045C4}" type="presParOf" srcId="{76D80C9F-7205-4754-A026-B35D33C1C293}" destId="{8B9024C2-A404-4E9D-BBB0-323B4AA61E2A}" srcOrd="0" destOrd="0" presId="urn:microsoft.com/office/officeart/2005/8/layout/cycle2"/>
    <dgm:cxn modelId="{2EAFD527-C392-4E0B-8612-567A444E1D8C}" type="presParOf" srcId="{79F4BCCE-D2D4-45F7-9C47-A0AD43F6873C}" destId="{BEC3BC52-1C74-4FCC-974F-E6E2A04F7283}" srcOrd="6" destOrd="0" presId="urn:microsoft.com/office/officeart/2005/8/layout/cycle2"/>
    <dgm:cxn modelId="{7CE1D731-4449-4129-99E3-C949DB652495}" type="presParOf" srcId="{79F4BCCE-D2D4-45F7-9C47-A0AD43F6873C}" destId="{B30CF09F-0572-4385-9087-E52B4FFEC08F}" srcOrd="7" destOrd="0" presId="urn:microsoft.com/office/officeart/2005/8/layout/cycle2"/>
    <dgm:cxn modelId="{84D6D8E5-39CE-4750-858E-29F54AC2AD8F}" type="presParOf" srcId="{B30CF09F-0572-4385-9087-E52B4FFEC08F}" destId="{87F944F2-B407-433D-9B46-6BF8515A6192}" srcOrd="0" destOrd="0" presId="urn:microsoft.com/office/officeart/2005/8/layout/cycle2"/>
    <dgm:cxn modelId="{B5086C70-8540-4BAE-A8BA-6601AA36F543}" type="presParOf" srcId="{79F4BCCE-D2D4-45F7-9C47-A0AD43F6873C}" destId="{95E6705D-04D5-4CE4-B4A2-875A93321E60}" srcOrd="8" destOrd="0" presId="urn:microsoft.com/office/officeart/2005/8/layout/cycle2"/>
    <dgm:cxn modelId="{F74C0566-F1DF-4E03-8213-2F63B1E1832F}" type="presParOf" srcId="{79F4BCCE-D2D4-45F7-9C47-A0AD43F6873C}" destId="{D68E631F-BA8F-4A21-AD30-56C7EF0904D9}" srcOrd="9" destOrd="0" presId="urn:microsoft.com/office/officeart/2005/8/layout/cycle2"/>
    <dgm:cxn modelId="{378B3BAF-988C-43FE-8A8F-941F4EA5B4C5}" type="presParOf" srcId="{D68E631F-BA8F-4A21-AD30-56C7EF0904D9}" destId="{C71D140F-3F1F-465A-822C-4BABCF6F848D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B50983E-F0F1-4F5D-B9BF-0F762F316420}" type="doc">
      <dgm:prSet loTypeId="urn:microsoft.com/office/officeart/2018/2/layout/IconVerticalSolidList" loCatId="icon" qsTypeId="urn:microsoft.com/office/officeart/2005/8/quickstyle/simple1" qsCatId="simple" csTypeId="urn:microsoft.com/office/officeart/2005/8/colors/accent3_2" csCatId="accent3" phldr="1"/>
      <dgm:spPr/>
      <dgm:t>
        <a:bodyPr/>
        <a:lstStyle/>
        <a:p>
          <a:endParaRPr lang="en-US"/>
        </a:p>
      </dgm:t>
    </dgm:pt>
    <dgm:pt modelId="{0D4689FA-DE7D-45CF-8D70-C7632D9EAC99}">
      <dgm:prSet/>
      <dgm:spPr/>
      <dgm:t>
        <a:bodyPr/>
        <a:lstStyle/>
        <a:p>
          <a:r>
            <a:rPr lang="en-US" dirty="0"/>
            <a:t>Standards that provide the foundation for making decisions and guiding behavior</a:t>
          </a:r>
        </a:p>
      </dgm:t>
    </dgm:pt>
    <dgm:pt modelId="{FD651533-9ACC-49EF-9317-64B5A6BA114C}" type="parTrans" cxnId="{4B0DE463-6A43-45D4-B07A-109F36BCD476}">
      <dgm:prSet/>
      <dgm:spPr/>
      <dgm:t>
        <a:bodyPr/>
        <a:lstStyle/>
        <a:p>
          <a:endParaRPr lang="en-US"/>
        </a:p>
      </dgm:t>
    </dgm:pt>
    <dgm:pt modelId="{299659AD-84FC-4E66-8E2C-5F784C86FCA3}" type="sibTrans" cxnId="{4B0DE463-6A43-45D4-B07A-109F36BCD476}">
      <dgm:prSet/>
      <dgm:spPr/>
      <dgm:t>
        <a:bodyPr/>
        <a:lstStyle/>
        <a:p>
          <a:endParaRPr lang="en-US"/>
        </a:p>
      </dgm:t>
    </dgm:pt>
    <dgm:pt modelId="{A1232B2E-C1FD-4F75-8A77-9AC9AC975FFB}">
      <dgm:prSet/>
      <dgm:spPr/>
      <dgm:t>
        <a:bodyPr/>
        <a:lstStyle/>
        <a:p>
          <a:r>
            <a:rPr lang="en-US" dirty="0"/>
            <a:t>Beliefs are chosen freely</a:t>
          </a:r>
        </a:p>
      </dgm:t>
    </dgm:pt>
    <dgm:pt modelId="{8D54084C-5390-4471-AE3B-F797C7DD80CB}" type="parTrans" cxnId="{71BB0A49-DA86-431E-B5ED-80975A9B6AD9}">
      <dgm:prSet/>
      <dgm:spPr/>
      <dgm:t>
        <a:bodyPr/>
        <a:lstStyle/>
        <a:p>
          <a:endParaRPr lang="en-US"/>
        </a:p>
      </dgm:t>
    </dgm:pt>
    <dgm:pt modelId="{7C9E9ABB-9E21-4A4A-8D90-9AFF3B6C710D}" type="sibTrans" cxnId="{71BB0A49-DA86-431E-B5ED-80975A9B6AD9}">
      <dgm:prSet/>
      <dgm:spPr/>
      <dgm:t>
        <a:bodyPr/>
        <a:lstStyle/>
        <a:p>
          <a:endParaRPr lang="en-US"/>
        </a:p>
      </dgm:t>
    </dgm:pt>
    <dgm:pt modelId="{A60AE4C1-8FA3-4ECF-928A-F455F0D6ABA5}">
      <dgm:prSet/>
      <dgm:spPr/>
      <dgm:t>
        <a:bodyPr/>
        <a:lstStyle/>
        <a:p>
          <a:r>
            <a:rPr lang="en-US" dirty="0"/>
            <a:t>All human interactions are value-based</a:t>
          </a:r>
        </a:p>
      </dgm:t>
    </dgm:pt>
    <dgm:pt modelId="{D1C96E4A-C1A6-4348-82DC-93C0BCCF5F8A}" type="parTrans" cxnId="{89A7EFAF-C34A-4A0A-B1A8-2200BDF70EA6}">
      <dgm:prSet/>
      <dgm:spPr/>
      <dgm:t>
        <a:bodyPr/>
        <a:lstStyle/>
        <a:p>
          <a:endParaRPr lang="en-US"/>
        </a:p>
      </dgm:t>
    </dgm:pt>
    <dgm:pt modelId="{BD3B9CEA-A6F5-4077-BFA0-3A3FA44A3595}" type="sibTrans" cxnId="{89A7EFAF-C34A-4A0A-B1A8-2200BDF70EA6}">
      <dgm:prSet/>
      <dgm:spPr/>
      <dgm:t>
        <a:bodyPr/>
        <a:lstStyle/>
        <a:p>
          <a:endParaRPr lang="en-US"/>
        </a:p>
      </dgm:t>
    </dgm:pt>
    <dgm:pt modelId="{9947BA7A-E73B-47B7-9EE2-D93C6EA32D6B}" type="pres">
      <dgm:prSet presAssocID="{7B50983E-F0F1-4F5D-B9BF-0F762F316420}" presName="root" presStyleCnt="0">
        <dgm:presLayoutVars>
          <dgm:dir/>
          <dgm:resizeHandles val="exact"/>
        </dgm:presLayoutVars>
      </dgm:prSet>
      <dgm:spPr/>
    </dgm:pt>
    <dgm:pt modelId="{6AADF6D9-C387-4FE2-92CF-C34CF0066DDD}" type="pres">
      <dgm:prSet presAssocID="{0D4689FA-DE7D-45CF-8D70-C7632D9EAC99}" presName="compNode" presStyleCnt="0"/>
      <dgm:spPr/>
    </dgm:pt>
    <dgm:pt modelId="{7C2FA9F2-CAE5-41E0-B034-1425A7721976}" type="pres">
      <dgm:prSet presAssocID="{0D4689FA-DE7D-45CF-8D70-C7632D9EAC99}" presName="bgRect" presStyleLbl="bgShp" presStyleIdx="0" presStyleCnt="3"/>
      <dgm:spPr/>
    </dgm:pt>
    <dgm:pt modelId="{BED23AA6-8EC1-4505-B672-B8E87DAE998F}" type="pres">
      <dgm:prSet presAssocID="{0D4689FA-DE7D-45CF-8D70-C7632D9EAC99}" presName="iconRect" presStyleLbl="node1" presStyleIdx="0" presStyleCnt="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Head with Gears"/>
        </a:ext>
      </dgm:extLst>
    </dgm:pt>
    <dgm:pt modelId="{8D14255E-0A6A-44C6-8E56-8ACC10564B16}" type="pres">
      <dgm:prSet presAssocID="{0D4689FA-DE7D-45CF-8D70-C7632D9EAC99}" presName="spaceRect" presStyleCnt="0"/>
      <dgm:spPr/>
    </dgm:pt>
    <dgm:pt modelId="{2469E64B-11D5-4D82-BC7F-6C29B39DC1B8}" type="pres">
      <dgm:prSet presAssocID="{0D4689FA-DE7D-45CF-8D70-C7632D9EAC99}" presName="parTx" presStyleLbl="revTx" presStyleIdx="0" presStyleCnt="3">
        <dgm:presLayoutVars>
          <dgm:chMax val="0"/>
          <dgm:chPref val="0"/>
        </dgm:presLayoutVars>
      </dgm:prSet>
      <dgm:spPr/>
    </dgm:pt>
    <dgm:pt modelId="{98B4DF76-2CAD-4B5A-91CC-903E562CBADA}" type="pres">
      <dgm:prSet presAssocID="{299659AD-84FC-4E66-8E2C-5F784C86FCA3}" presName="sibTrans" presStyleCnt="0"/>
      <dgm:spPr/>
    </dgm:pt>
    <dgm:pt modelId="{53396233-6F8B-4687-A4E0-0321A96FB06A}" type="pres">
      <dgm:prSet presAssocID="{A1232B2E-C1FD-4F75-8A77-9AC9AC975FFB}" presName="compNode" presStyleCnt="0"/>
      <dgm:spPr/>
    </dgm:pt>
    <dgm:pt modelId="{97943AEB-A07C-4D29-8142-2E2D07B905D5}" type="pres">
      <dgm:prSet presAssocID="{A1232B2E-C1FD-4F75-8A77-9AC9AC975FFB}" presName="bgRect" presStyleLbl="bgShp" presStyleIdx="1" presStyleCnt="3"/>
      <dgm:spPr/>
    </dgm:pt>
    <dgm:pt modelId="{0D3D4E07-2B7C-4076-A17E-0A5B3C66FE95}" type="pres">
      <dgm:prSet presAssocID="{A1232B2E-C1FD-4F75-8A77-9AC9AC975FFB}" presName="iconRect" presStyleLbl="node1" presStyleIdx="1" presStyleCnt="3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Scales of Justice"/>
        </a:ext>
      </dgm:extLst>
    </dgm:pt>
    <dgm:pt modelId="{91E6A643-11A3-4970-A683-D363F8049F95}" type="pres">
      <dgm:prSet presAssocID="{A1232B2E-C1FD-4F75-8A77-9AC9AC975FFB}" presName="spaceRect" presStyleCnt="0"/>
      <dgm:spPr/>
    </dgm:pt>
    <dgm:pt modelId="{5BF77F5E-82E2-490C-812F-1C38CC38D375}" type="pres">
      <dgm:prSet presAssocID="{A1232B2E-C1FD-4F75-8A77-9AC9AC975FFB}" presName="parTx" presStyleLbl="revTx" presStyleIdx="1" presStyleCnt="3">
        <dgm:presLayoutVars>
          <dgm:chMax val="0"/>
          <dgm:chPref val="0"/>
        </dgm:presLayoutVars>
      </dgm:prSet>
      <dgm:spPr/>
    </dgm:pt>
    <dgm:pt modelId="{A45C95C9-4F97-487D-9A20-09AFADCB2112}" type="pres">
      <dgm:prSet presAssocID="{7C9E9ABB-9E21-4A4A-8D90-9AFF3B6C710D}" presName="sibTrans" presStyleCnt="0"/>
      <dgm:spPr/>
    </dgm:pt>
    <dgm:pt modelId="{555CEBBF-0C9A-41E1-AE8B-8C6418B7F921}" type="pres">
      <dgm:prSet presAssocID="{A60AE4C1-8FA3-4ECF-928A-F455F0D6ABA5}" presName="compNode" presStyleCnt="0"/>
      <dgm:spPr/>
    </dgm:pt>
    <dgm:pt modelId="{C3B5576E-220C-43FE-A0E5-9728593E54EB}" type="pres">
      <dgm:prSet presAssocID="{A60AE4C1-8FA3-4ECF-928A-F455F0D6ABA5}" presName="bgRect" presStyleLbl="bgShp" presStyleIdx="2" presStyleCnt="3"/>
      <dgm:spPr/>
    </dgm:pt>
    <dgm:pt modelId="{16203B5B-DE86-42AA-A554-BBACAB0DCEE9}" type="pres">
      <dgm:prSet presAssocID="{A60AE4C1-8FA3-4ECF-928A-F455F0D6ABA5}" presName="iconRect" presStyleLbl="node1" presStyleIdx="2" presStyleCnt="3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Social Network"/>
        </a:ext>
      </dgm:extLst>
    </dgm:pt>
    <dgm:pt modelId="{4648B7BD-754F-4634-97E5-30F4179BB578}" type="pres">
      <dgm:prSet presAssocID="{A60AE4C1-8FA3-4ECF-928A-F455F0D6ABA5}" presName="spaceRect" presStyleCnt="0"/>
      <dgm:spPr/>
    </dgm:pt>
    <dgm:pt modelId="{85FA7DFD-3950-4CA4-90BE-2DF686877156}" type="pres">
      <dgm:prSet presAssocID="{A60AE4C1-8FA3-4ECF-928A-F455F0D6ABA5}" presName="parTx" presStyleLbl="revTx" presStyleIdx="2" presStyleCnt="3">
        <dgm:presLayoutVars>
          <dgm:chMax val="0"/>
          <dgm:chPref val="0"/>
        </dgm:presLayoutVars>
      </dgm:prSet>
      <dgm:spPr/>
    </dgm:pt>
  </dgm:ptLst>
  <dgm:cxnLst>
    <dgm:cxn modelId="{55E35F03-E718-45DC-96ED-E36A38AB45CE}" type="presOf" srcId="{A60AE4C1-8FA3-4ECF-928A-F455F0D6ABA5}" destId="{85FA7DFD-3950-4CA4-90BE-2DF686877156}" srcOrd="0" destOrd="0" presId="urn:microsoft.com/office/officeart/2018/2/layout/IconVerticalSolidList"/>
    <dgm:cxn modelId="{4B0DE463-6A43-45D4-B07A-109F36BCD476}" srcId="{7B50983E-F0F1-4F5D-B9BF-0F762F316420}" destId="{0D4689FA-DE7D-45CF-8D70-C7632D9EAC99}" srcOrd="0" destOrd="0" parTransId="{FD651533-9ACC-49EF-9317-64B5A6BA114C}" sibTransId="{299659AD-84FC-4E66-8E2C-5F784C86FCA3}"/>
    <dgm:cxn modelId="{71BB0A49-DA86-431E-B5ED-80975A9B6AD9}" srcId="{7B50983E-F0F1-4F5D-B9BF-0F762F316420}" destId="{A1232B2E-C1FD-4F75-8A77-9AC9AC975FFB}" srcOrd="1" destOrd="0" parTransId="{8D54084C-5390-4471-AE3B-F797C7DD80CB}" sibTransId="{7C9E9ABB-9E21-4A4A-8D90-9AFF3B6C710D}"/>
    <dgm:cxn modelId="{6A0F4158-73A5-4D53-9265-4A4AD1E8D0A0}" type="presOf" srcId="{7B50983E-F0F1-4F5D-B9BF-0F762F316420}" destId="{9947BA7A-E73B-47B7-9EE2-D93C6EA32D6B}" srcOrd="0" destOrd="0" presId="urn:microsoft.com/office/officeart/2018/2/layout/IconVerticalSolidList"/>
    <dgm:cxn modelId="{A6D3D486-93E4-4902-8180-5C27725CF372}" type="presOf" srcId="{0D4689FA-DE7D-45CF-8D70-C7632D9EAC99}" destId="{2469E64B-11D5-4D82-BC7F-6C29B39DC1B8}" srcOrd="0" destOrd="0" presId="urn:microsoft.com/office/officeart/2018/2/layout/IconVerticalSolidList"/>
    <dgm:cxn modelId="{89A7EFAF-C34A-4A0A-B1A8-2200BDF70EA6}" srcId="{7B50983E-F0F1-4F5D-B9BF-0F762F316420}" destId="{A60AE4C1-8FA3-4ECF-928A-F455F0D6ABA5}" srcOrd="2" destOrd="0" parTransId="{D1C96E4A-C1A6-4348-82DC-93C0BCCF5F8A}" sibTransId="{BD3B9CEA-A6F5-4077-BFA0-3A3FA44A3595}"/>
    <dgm:cxn modelId="{114234E7-0FE3-4540-9A0C-B9A45EC5E6C6}" type="presOf" srcId="{A1232B2E-C1FD-4F75-8A77-9AC9AC975FFB}" destId="{5BF77F5E-82E2-490C-812F-1C38CC38D375}" srcOrd="0" destOrd="0" presId="urn:microsoft.com/office/officeart/2018/2/layout/IconVerticalSolidList"/>
    <dgm:cxn modelId="{40F034BB-5A30-43F7-A1B4-D81A355C3792}" type="presParOf" srcId="{9947BA7A-E73B-47B7-9EE2-D93C6EA32D6B}" destId="{6AADF6D9-C387-4FE2-92CF-C34CF0066DDD}" srcOrd="0" destOrd="0" presId="urn:microsoft.com/office/officeart/2018/2/layout/IconVerticalSolidList"/>
    <dgm:cxn modelId="{463CF200-5D7B-4DB0-9D9E-ECB71AD44FA8}" type="presParOf" srcId="{6AADF6D9-C387-4FE2-92CF-C34CF0066DDD}" destId="{7C2FA9F2-CAE5-41E0-B034-1425A7721976}" srcOrd="0" destOrd="0" presId="urn:microsoft.com/office/officeart/2018/2/layout/IconVerticalSolidList"/>
    <dgm:cxn modelId="{066C9790-67FF-4C38-B25A-CA55A14C46DC}" type="presParOf" srcId="{6AADF6D9-C387-4FE2-92CF-C34CF0066DDD}" destId="{BED23AA6-8EC1-4505-B672-B8E87DAE998F}" srcOrd="1" destOrd="0" presId="urn:microsoft.com/office/officeart/2018/2/layout/IconVerticalSolidList"/>
    <dgm:cxn modelId="{DF63D643-78B6-4439-93AC-9F8326CFA466}" type="presParOf" srcId="{6AADF6D9-C387-4FE2-92CF-C34CF0066DDD}" destId="{8D14255E-0A6A-44C6-8E56-8ACC10564B16}" srcOrd="2" destOrd="0" presId="urn:microsoft.com/office/officeart/2018/2/layout/IconVerticalSolidList"/>
    <dgm:cxn modelId="{8BCD1744-15BE-42F1-9120-64584BDC72AB}" type="presParOf" srcId="{6AADF6D9-C387-4FE2-92CF-C34CF0066DDD}" destId="{2469E64B-11D5-4D82-BC7F-6C29B39DC1B8}" srcOrd="3" destOrd="0" presId="urn:microsoft.com/office/officeart/2018/2/layout/IconVerticalSolidList"/>
    <dgm:cxn modelId="{2FA23E45-0128-4E04-899A-1FBE73D9B8B3}" type="presParOf" srcId="{9947BA7A-E73B-47B7-9EE2-D93C6EA32D6B}" destId="{98B4DF76-2CAD-4B5A-91CC-903E562CBADA}" srcOrd="1" destOrd="0" presId="urn:microsoft.com/office/officeart/2018/2/layout/IconVerticalSolidList"/>
    <dgm:cxn modelId="{315213F0-3316-4E39-94BB-998C8D8CE156}" type="presParOf" srcId="{9947BA7A-E73B-47B7-9EE2-D93C6EA32D6B}" destId="{53396233-6F8B-4687-A4E0-0321A96FB06A}" srcOrd="2" destOrd="0" presId="urn:microsoft.com/office/officeart/2018/2/layout/IconVerticalSolidList"/>
    <dgm:cxn modelId="{9231AB88-A875-438B-AAD2-C4C7D9FE2AFC}" type="presParOf" srcId="{53396233-6F8B-4687-A4E0-0321A96FB06A}" destId="{97943AEB-A07C-4D29-8142-2E2D07B905D5}" srcOrd="0" destOrd="0" presId="urn:microsoft.com/office/officeart/2018/2/layout/IconVerticalSolidList"/>
    <dgm:cxn modelId="{A99BFC43-F594-498D-BB58-2E1539ABAFE7}" type="presParOf" srcId="{53396233-6F8B-4687-A4E0-0321A96FB06A}" destId="{0D3D4E07-2B7C-4076-A17E-0A5B3C66FE95}" srcOrd="1" destOrd="0" presId="urn:microsoft.com/office/officeart/2018/2/layout/IconVerticalSolidList"/>
    <dgm:cxn modelId="{8E08034C-79C5-4EDF-8497-0AA2CB9A4371}" type="presParOf" srcId="{53396233-6F8B-4687-A4E0-0321A96FB06A}" destId="{91E6A643-11A3-4970-A683-D363F8049F95}" srcOrd="2" destOrd="0" presId="urn:microsoft.com/office/officeart/2018/2/layout/IconVerticalSolidList"/>
    <dgm:cxn modelId="{C447DD88-A24B-4267-BC6F-14115B08B840}" type="presParOf" srcId="{53396233-6F8B-4687-A4E0-0321A96FB06A}" destId="{5BF77F5E-82E2-490C-812F-1C38CC38D375}" srcOrd="3" destOrd="0" presId="urn:microsoft.com/office/officeart/2018/2/layout/IconVerticalSolidList"/>
    <dgm:cxn modelId="{97F1D124-D33E-42E7-95FA-292688C8C5E7}" type="presParOf" srcId="{9947BA7A-E73B-47B7-9EE2-D93C6EA32D6B}" destId="{A45C95C9-4F97-487D-9A20-09AFADCB2112}" srcOrd="3" destOrd="0" presId="urn:microsoft.com/office/officeart/2018/2/layout/IconVerticalSolidList"/>
    <dgm:cxn modelId="{879A01F0-05D2-4773-AEDA-1EED5EAC747F}" type="presParOf" srcId="{9947BA7A-E73B-47B7-9EE2-D93C6EA32D6B}" destId="{555CEBBF-0C9A-41E1-AE8B-8C6418B7F921}" srcOrd="4" destOrd="0" presId="urn:microsoft.com/office/officeart/2018/2/layout/IconVerticalSolidList"/>
    <dgm:cxn modelId="{3DC791EB-242A-4EDA-9F38-A466F4D628D2}" type="presParOf" srcId="{555CEBBF-0C9A-41E1-AE8B-8C6418B7F921}" destId="{C3B5576E-220C-43FE-A0E5-9728593E54EB}" srcOrd="0" destOrd="0" presId="urn:microsoft.com/office/officeart/2018/2/layout/IconVerticalSolidList"/>
    <dgm:cxn modelId="{4CD2097E-EB6F-4CA3-9C7D-B34D8EFB05CA}" type="presParOf" srcId="{555CEBBF-0C9A-41E1-AE8B-8C6418B7F921}" destId="{16203B5B-DE86-42AA-A554-BBACAB0DCEE9}" srcOrd="1" destOrd="0" presId="urn:microsoft.com/office/officeart/2018/2/layout/IconVerticalSolidList"/>
    <dgm:cxn modelId="{1EF9CC5F-8AB0-43C8-A773-AFDA9435C174}" type="presParOf" srcId="{555CEBBF-0C9A-41E1-AE8B-8C6418B7F921}" destId="{4648B7BD-754F-4634-97E5-30F4179BB578}" srcOrd="2" destOrd="0" presId="urn:microsoft.com/office/officeart/2018/2/layout/IconVerticalSolidList"/>
    <dgm:cxn modelId="{008E07B3-0E52-4D56-9D17-1A6C8AA18E8A}" type="presParOf" srcId="{555CEBBF-0C9A-41E1-AE8B-8C6418B7F921}" destId="{85FA7DFD-3950-4CA4-90BE-2DF686877156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490ABC53-8407-46BE-9D3B-4F82097BDC21}" type="doc">
      <dgm:prSet loTypeId="urn:microsoft.com/office/officeart/2005/8/layout/list1" loCatId="list" qsTypeId="urn:microsoft.com/office/officeart/2005/8/quickstyle/simple5" qsCatId="simple" csTypeId="urn:microsoft.com/office/officeart/2005/8/colors/accent3_2" csCatId="accent3" phldr="1"/>
      <dgm:spPr/>
      <dgm:t>
        <a:bodyPr/>
        <a:lstStyle/>
        <a:p>
          <a:endParaRPr lang="en-US"/>
        </a:p>
      </dgm:t>
    </dgm:pt>
    <dgm:pt modelId="{F2662726-8577-41AE-B40B-13163642A594}">
      <dgm:prSet/>
      <dgm:spPr/>
      <dgm:t>
        <a:bodyPr/>
        <a:lstStyle/>
        <a:p>
          <a:r>
            <a:rPr lang="en-US" dirty="0"/>
            <a:t>They guide our actions</a:t>
          </a:r>
        </a:p>
      </dgm:t>
    </dgm:pt>
    <dgm:pt modelId="{DFEAA9AE-E8AE-4B99-B5FA-6D7DB87862DF}" type="parTrans" cxnId="{46756FDF-DCC9-44CF-8E0A-51F0A9CED1A5}">
      <dgm:prSet/>
      <dgm:spPr/>
      <dgm:t>
        <a:bodyPr/>
        <a:lstStyle/>
        <a:p>
          <a:endParaRPr lang="en-US"/>
        </a:p>
      </dgm:t>
    </dgm:pt>
    <dgm:pt modelId="{34392D86-2328-4E55-B4E6-0A01AEC325BE}" type="sibTrans" cxnId="{46756FDF-DCC9-44CF-8E0A-51F0A9CED1A5}">
      <dgm:prSet/>
      <dgm:spPr/>
      <dgm:t>
        <a:bodyPr/>
        <a:lstStyle/>
        <a:p>
          <a:endParaRPr lang="en-US"/>
        </a:p>
      </dgm:t>
    </dgm:pt>
    <dgm:pt modelId="{26FF6385-E3CF-4ADD-ABA9-6ACFD93723D7}">
      <dgm:prSet/>
      <dgm:spPr/>
      <dgm:t>
        <a:bodyPr/>
        <a:lstStyle/>
        <a:p>
          <a:r>
            <a:rPr lang="en-US" dirty="0"/>
            <a:t>Help us determine right from wrong</a:t>
          </a:r>
        </a:p>
      </dgm:t>
    </dgm:pt>
    <dgm:pt modelId="{E33E1910-C869-4B05-8405-A7B6DB601696}" type="parTrans" cxnId="{D76A8399-3244-496A-A35D-3D13F4B4380E}">
      <dgm:prSet/>
      <dgm:spPr/>
      <dgm:t>
        <a:bodyPr/>
        <a:lstStyle/>
        <a:p>
          <a:endParaRPr lang="en-US"/>
        </a:p>
      </dgm:t>
    </dgm:pt>
    <dgm:pt modelId="{FB9F706F-DD03-408A-AFDA-DA39E1E4C31B}" type="sibTrans" cxnId="{D76A8399-3244-496A-A35D-3D13F4B4380E}">
      <dgm:prSet/>
      <dgm:spPr/>
      <dgm:t>
        <a:bodyPr/>
        <a:lstStyle/>
        <a:p>
          <a:endParaRPr lang="en-US"/>
        </a:p>
      </dgm:t>
    </dgm:pt>
    <dgm:pt modelId="{85BA1BA8-C810-4AB7-82B0-B7B83236BC77}" type="pres">
      <dgm:prSet presAssocID="{490ABC53-8407-46BE-9D3B-4F82097BDC21}" presName="linear" presStyleCnt="0">
        <dgm:presLayoutVars>
          <dgm:dir/>
          <dgm:animLvl val="lvl"/>
          <dgm:resizeHandles val="exact"/>
        </dgm:presLayoutVars>
      </dgm:prSet>
      <dgm:spPr/>
    </dgm:pt>
    <dgm:pt modelId="{773E06FE-9852-4970-BBB4-54344F50E338}" type="pres">
      <dgm:prSet presAssocID="{F2662726-8577-41AE-B40B-13163642A594}" presName="parentLin" presStyleCnt="0"/>
      <dgm:spPr/>
    </dgm:pt>
    <dgm:pt modelId="{D727CBD3-EA19-478C-9ACC-0681DBD40054}" type="pres">
      <dgm:prSet presAssocID="{F2662726-8577-41AE-B40B-13163642A594}" presName="parentLeftMargin" presStyleLbl="node1" presStyleIdx="0" presStyleCnt="2"/>
      <dgm:spPr/>
    </dgm:pt>
    <dgm:pt modelId="{48DA1E45-C748-446D-86E0-576E39D94CEF}" type="pres">
      <dgm:prSet presAssocID="{F2662726-8577-41AE-B40B-13163642A594}" presName="parentText" presStyleLbl="node1" presStyleIdx="0" presStyleCnt="2">
        <dgm:presLayoutVars>
          <dgm:chMax val="0"/>
          <dgm:bulletEnabled val="1"/>
        </dgm:presLayoutVars>
      </dgm:prSet>
      <dgm:spPr/>
    </dgm:pt>
    <dgm:pt modelId="{5C9C910E-10F0-4780-AB7A-E39CC9E21F79}" type="pres">
      <dgm:prSet presAssocID="{F2662726-8577-41AE-B40B-13163642A594}" presName="negativeSpace" presStyleCnt="0"/>
      <dgm:spPr/>
    </dgm:pt>
    <dgm:pt modelId="{70B19524-38E8-4C5F-AD63-2330932E739B}" type="pres">
      <dgm:prSet presAssocID="{F2662726-8577-41AE-B40B-13163642A594}" presName="childText" presStyleLbl="conFgAcc1" presStyleIdx="0" presStyleCnt="2">
        <dgm:presLayoutVars>
          <dgm:bulletEnabled val="1"/>
        </dgm:presLayoutVars>
      </dgm:prSet>
      <dgm:spPr/>
    </dgm:pt>
    <dgm:pt modelId="{3EF9C0BC-7076-4D52-8522-D8465FAF1E42}" type="pres">
      <dgm:prSet presAssocID="{34392D86-2328-4E55-B4E6-0A01AEC325BE}" presName="spaceBetweenRectangles" presStyleCnt="0"/>
      <dgm:spPr/>
    </dgm:pt>
    <dgm:pt modelId="{DBA39A6B-E252-458C-85C4-8238374FAA2C}" type="pres">
      <dgm:prSet presAssocID="{26FF6385-E3CF-4ADD-ABA9-6ACFD93723D7}" presName="parentLin" presStyleCnt="0"/>
      <dgm:spPr/>
    </dgm:pt>
    <dgm:pt modelId="{18E0A515-7928-40E3-BE7E-362D2307CA4E}" type="pres">
      <dgm:prSet presAssocID="{26FF6385-E3CF-4ADD-ABA9-6ACFD93723D7}" presName="parentLeftMargin" presStyleLbl="node1" presStyleIdx="0" presStyleCnt="2"/>
      <dgm:spPr/>
    </dgm:pt>
    <dgm:pt modelId="{A79CEBAD-E718-4E8F-A837-117A99A4BCC0}" type="pres">
      <dgm:prSet presAssocID="{26FF6385-E3CF-4ADD-ABA9-6ACFD93723D7}" presName="parentText" presStyleLbl="node1" presStyleIdx="1" presStyleCnt="2">
        <dgm:presLayoutVars>
          <dgm:chMax val="0"/>
          <dgm:bulletEnabled val="1"/>
        </dgm:presLayoutVars>
      </dgm:prSet>
      <dgm:spPr/>
    </dgm:pt>
    <dgm:pt modelId="{6AECCAB9-758C-45DC-9461-ADE27E6CB3A2}" type="pres">
      <dgm:prSet presAssocID="{26FF6385-E3CF-4ADD-ABA9-6ACFD93723D7}" presName="negativeSpace" presStyleCnt="0"/>
      <dgm:spPr/>
    </dgm:pt>
    <dgm:pt modelId="{6BD1BC3B-2FB8-40B5-9947-0D128C756E9D}" type="pres">
      <dgm:prSet presAssocID="{26FF6385-E3CF-4ADD-ABA9-6ACFD93723D7}" presName="childText" presStyleLbl="conFgAcc1" presStyleIdx="1" presStyleCnt="2">
        <dgm:presLayoutVars>
          <dgm:bulletEnabled val="1"/>
        </dgm:presLayoutVars>
      </dgm:prSet>
      <dgm:spPr/>
    </dgm:pt>
  </dgm:ptLst>
  <dgm:cxnLst>
    <dgm:cxn modelId="{73AA6033-FDAA-41BB-B19D-71179C68F772}" type="presOf" srcId="{F2662726-8577-41AE-B40B-13163642A594}" destId="{D727CBD3-EA19-478C-9ACC-0681DBD40054}" srcOrd="0" destOrd="0" presId="urn:microsoft.com/office/officeart/2005/8/layout/list1"/>
    <dgm:cxn modelId="{738F303D-518B-437F-A2E2-A970B086AEC2}" type="presOf" srcId="{26FF6385-E3CF-4ADD-ABA9-6ACFD93723D7}" destId="{A79CEBAD-E718-4E8F-A837-117A99A4BCC0}" srcOrd="1" destOrd="0" presId="urn:microsoft.com/office/officeart/2005/8/layout/list1"/>
    <dgm:cxn modelId="{43FC2C51-C393-44A8-B206-8E531A4737DE}" type="presOf" srcId="{26FF6385-E3CF-4ADD-ABA9-6ACFD93723D7}" destId="{18E0A515-7928-40E3-BE7E-362D2307CA4E}" srcOrd="0" destOrd="0" presId="urn:microsoft.com/office/officeart/2005/8/layout/list1"/>
    <dgm:cxn modelId="{675EDC8B-11ED-4585-8698-5C2641EAE309}" type="presOf" srcId="{F2662726-8577-41AE-B40B-13163642A594}" destId="{48DA1E45-C748-446D-86E0-576E39D94CEF}" srcOrd="1" destOrd="0" presId="urn:microsoft.com/office/officeart/2005/8/layout/list1"/>
    <dgm:cxn modelId="{D76A8399-3244-496A-A35D-3D13F4B4380E}" srcId="{490ABC53-8407-46BE-9D3B-4F82097BDC21}" destId="{26FF6385-E3CF-4ADD-ABA9-6ACFD93723D7}" srcOrd="1" destOrd="0" parTransId="{E33E1910-C869-4B05-8405-A7B6DB601696}" sibTransId="{FB9F706F-DD03-408A-AFDA-DA39E1E4C31B}"/>
    <dgm:cxn modelId="{3FF2969E-A731-43E4-A408-EE6990E34207}" type="presOf" srcId="{490ABC53-8407-46BE-9D3B-4F82097BDC21}" destId="{85BA1BA8-C810-4AB7-82B0-B7B83236BC77}" srcOrd="0" destOrd="0" presId="urn:microsoft.com/office/officeart/2005/8/layout/list1"/>
    <dgm:cxn modelId="{46756FDF-DCC9-44CF-8E0A-51F0A9CED1A5}" srcId="{490ABC53-8407-46BE-9D3B-4F82097BDC21}" destId="{F2662726-8577-41AE-B40B-13163642A594}" srcOrd="0" destOrd="0" parTransId="{DFEAA9AE-E8AE-4B99-B5FA-6D7DB87862DF}" sibTransId="{34392D86-2328-4E55-B4E6-0A01AEC325BE}"/>
    <dgm:cxn modelId="{E5685B19-1932-4E4C-8F35-FBDC8616B70D}" type="presParOf" srcId="{85BA1BA8-C810-4AB7-82B0-B7B83236BC77}" destId="{773E06FE-9852-4970-BBB4-54344F50E338}" srcOrd="0" destOrd="0" presId="urn:microsoft.com/office/officeart/2005/8/layout/list1"/>
    <dgm:cxn modelId="{FC10DD7A-7C96-4316-B559-6CA4B3B81745}" type="presParOf" srcId="{773E06FE-9852-4970-BBB4-54344F50E338}" destId="{D727CBD3-EA19-478C-9ACC-0681DBD40054}" srcOrd="0" destOrd="0" presId="urn:microsoft.com/office/officeart/2005/8/layout/list1"/>
    <dgm:cxn modelId="{76D972B5-2139-474F-A1D2-D422B5DFA335}" type="presParOf" srcId="{773E06FE-9852-4970-BBB4-54344F50E338}" destId="{48DA1E45-C748-446D-86E0-576E39D94CEF}" srcOrd="1" destOrd="0" presId="urn:microsoft.com/office/officeart/2005/8/layout/list1"/>
    <dgm:cxn modelId="{92E4DFA9-5D76-47D9-ABBC-75AEF42C22E5}" type="presParOf" srcId="{85BA1BA8-C810-4AB7-82B0-B7B83236BC77}" destId="{5C9C910E-10F0-4780-AB7A-E39CC9E21F79}" srcOrd="1" destOrd="0" presId="urn:microsoft.com/office/officeart/2005/8/layout/list1"/>
    <dgm:cxn modelId="{2C0643DC-40EB-4E4A-B5A9-DC1FCBA9FCE8}" type="presParOf" srcId="{85BA1BA8-C810-4AB7-82B0-B7B83236BC77}" destId="{70B19524-38E8-4C5F-AD63-2330932E739B}" srcOrd="2" destOrd="0" presId="urn:microsoft.com/office/officeart/2005/8/layout/list1"/>
    <dgm:cxn modelId="{CD0890F2-A142-402E-B8B1-F87FA86ED3BC}" type="presParOf" srcId="{85BA1BA8-C810-4AB7-82B0-B7B83236BC77}" destId="{3EF9C0BC-7076-4D52-8522-D8465FAF1E42}" srcOrd="3" destOrd="0" presId="urn:microsoft.com/office/officeart/2005/8/layout/list1"/>
    <dgm:cxn modelId="{3A270527-58BC-470F-A946-BA7A86571A52}" type="presParOf" srcId="{85BA1BA8-C810-4AB7-82B0-B7B83236BC77}" destId="{DBA39A6B-E252-458C-85C4-8238374FAA2C}" srcOrd="4" destOrd="0" presId="urn:microsoft.com/office/officeart/2005/8/layout/list1"/>
    <dgm:cxn modelId="{117875F1-C4AF-4F8B-BABB-17FAE3E8AF29}" type="presParOf" srcId="{DBA39A6B-E252-458C-85C4-8238374FAA2C}" destId="{18E0A515-7928-40E3-BE7E-362D2307CA4E}" srcOrd="0" destOrd="0" presId="urn:microsoft.com/office/officeart/2005/8/layout/list1"/>
    <dgm:cxn modelId="{7AEC81B3-956B-4D88-9056-437E3D57E9BC}" type="presParOf" srcId="{DBA39A6B-E252-458C-85C4-8238374FAA2C}" destId="{A79CEBAD-E718-4E8F-A837-117A99A4BCC0}" srcOrd="1" destOrd="0" presId="urn:microsoft.com/office/officeart/2005/8/layout/list1"/>
    <dgm:cxn modelId="{73B19757-86AC-4A1E-B9A0-8BDDAF956F05}" type="presParOf" srcId="{85BA1BA8-C810-4AB7-82B0-B7B83236BC77}" destId="{6AECCAB9-758C-45DC-9461-ADE27E6CB3A2}" srcOrd="5" destOrd="0" presId="urn:microsoft.com/office/officeart/2005/8/layout/list1"/>
    <dgm:cxn modelId="{D3A79687-F677-4AEF-AB2A-0DA449A9AD03}" type="presParOf" srcId="{85BA1BA8-C810-4AB7-82B0-B7B83236BC77}" destId="{6BD1BC3B-2FB8-40B5-9947-0D128C756E9D}" srcOrd="6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E711430A-2AB4-4BBD-8440-B186E4DAB2F0}" type="doc">
      <dgm:prSet loTypeId="urn:microsoft.com/office/officeart/2008/layout/LinedList" loCatId="list" qsTypeId="urn:microsoft.com/office/officeart/2005/8/quickstyle/simple5" qsCatId="simple" csTypeId="urn:microsoft.com/office/officeart/2005/8/colors/accent3_2" csCatId="accent3" phldr="1"/>
      <dgm:spPr/>
      <dgm:t>
        <a:bodyPr/>
        <a:lstStyle/>
        <a:p>
          <a:endParaRPr lang="en-US"/>
        </a:p>
      </dgm:t>
    </dgm:pt>
    <dgm:pt modelId="{11F16B2F-7051-40AD-ABD8-7DD7D9CC03FC}">
      <dgm:prSet/>
      <dgm:spPr/>
      <dgm:t>
        <a:bodyPr/>
        <a:lstStyle/>
        <a:p>
          <a:r>
            <a:rPr lang="en-US" dirty="0"/>
            <a:t>Need for identification</a:t>
          </a:r>
        </a:p>
      </dgm:t>
    </dgm:pt>
    <dgm:pt modelId="{FA31E39D-C8D3-474A-9ED3-BFCAD4C0D800}" type="parTrans" cxnId="{F6EB3414-47E9-4715-B5DF-2D7BF3A0C02C}">
      <dgm:prSet/>
      <dgm:spPr/>
      <dgm:t>
        <a:bodyPr/>
        <a:lstStyle/>
        <a:p>
          <a:endParaRPr lang="en-US"/>
        </a:p>
      </dgm:t>
    </dgm:pt>
    <dgm:pt modelId="{DB9D9338-7E50-42F3-B79A-41AA519467AC}" type="sibTrans" cxnId="{F6EB3414-47E9-4715-B5DF-2D7BF3A0C02C}">
      <dgm:prSet/>
      <dgm:spPr/>
      <dgm:t>
        <a:bodyPr/>
        <a:lstStyle/>
        <a:p>
          <a:endParaRPr lang="en-US"/>
        </a:p>
      </dgm:t>
    </dgm:pt>
    <dgm:pt modelId="{079C2E96-447B-439E-8159-FFDAA86F7C71}">
      <dgm:prSet/>
      <dgm:spPr/>
      <dgm:t>
        <a:bodyPr/>
        <a:lstStyle/>
        <a:p>
          <a:r>
            <a:rPr lang="en-US" dirty="0"/>
            <a:t>Role of values in personal behavior</a:t>
          </a:r>
        </a:p>
      </dgm:t>
    </dgm:pt>
    <dgm:pt modelId="{8F8E51BE-22B7-46FE-81EE-4D95EA9CD27E}" type="parTrans" cxnId="{21B4BC72-2F1B-46C8-9D86-650FACF44412}">
      <dgm:prSet/>
      <dgm:spPr/>
      <dgm:t>
        <a:bodyPr/>
        <a:lstStyle/>
        <a:p>
          <a:endParaRPr lang="en-US"/>
        </a:p>
      </dgm:t>
    </dgm:pt>
    <dgm:pt modelId="{2A9F7ACA-4BB3-4799-8970-BBBFF263BA61}" type="sibTrans" cxnId="{21B4BC72-2F1B-46C8-9D86-650FACF44412}">
      <dgm:prSet/>
      <dgm:spPr/>
      <dgm:t>
        <a:bodyPr/>
        <a:lstStyle/>
        <a:p>
          <a:endParaRPr lang="en-US"/>
        </a:p>
      </dgm:t>
    </dgm:pt>
    <dgm:pt modelId="{D66DFAC9-B9D4-425C-BC2F-B632A4A2B408}">
      <dgm:prSet/>
      <dgm:spPr/>
      <dgm:t>
        <a:bodyPr/>
        <a:lstStyle/>
        <a:p>
          <a:r>
            <a:rPr lang="en-US" dirty="0"/>
            <a:t>What are your personal values?</a:t>
          </a:r>
        </a:p>
        <a:p>
          <a:endParaRPr lang="en-US" dirty="0"/>
        </a:p>
      </dgm:t>
    </dgm:pt>
    <dgm:pt modelId="{50FF2313-B884-4F26-AE29-7BED168F0622}" type="parTrans" cxnId="{E8430D2B-A4C7-4042-A6FC-B56510BD55DC}">
      <dgm:prSet/>
      <dgm:spPr/>
      <dgm:t>
        <a:bodyPr/>
        <a:lstStyle/>
        <a:p>
          <a:endParaRPr lang="en-US"/>
        </a:p>
      </dgm:t>
    </dgm:pt>
    <dgm:pt modelId="{D8DC1233-9B4E-4151-A4DB-94D31661A016}" type="sibTrans" cxnId="{E8430D2B-A4C7-4042-A6FC-B56510BD55DC}">
      <dgm:prSet/>
      <dgm:spPr/>
      <dgm:t>
        <a:bodyPr/>
        <a:lstStyle/>
        <a:p>
          <a:endParaRPr lang="en-US"/>
        </a:p>
      </dgm:t>
    </dgm:pt>
    <dgm:pt modelId="{7EF614B1-FB1D-4098-BBFD-1B57B5B22BE8}">
      <dgm:prSet custT="1"/>
      <dgm:spPr/>
      <dgm:t>
        <a:bodyPr/>
        <a:lstStyle/>
        <a:p>
          <a:r>
            <a:rPr lang="en-US" sz="2600" dirty="0"/>
            <a:t>More information about identifying your top values:</a:t>
          </a:r>
        </a:p>
        <a:p>
          <a:pPr rtl="0"/>
          <a:r>
            <a:rPr lang="en-US" sz="1600" dirty="0">
              <a:latin typeface="Segoe UI"/>
              <a:cs typeface="Segoe UI"/>
              <a:hlinkClick xmlns:r="http://schemas.openxmlformats.org/officeDocument/2006/relationships" r:id="rId1"/>
            </a:rPr>
            <a:t>https://youtu.be/Kz__qGJmTMY?si=evkqpzhGV1uDzOZC</a:t>
          </a:r>
          <a:r>
            <a:rPr lang="en-US" sz="1600" dirty="0">
              <a:latin typeface="Segoe UI"/>
              <a:cs typeface="Segoe UI"/>
            </a:rPr>
            <a:t> </a:t>
          </a:r>
          <a:endParaRPr lang="en-US" sz="1600" dirty="0"/>
        </a:p>
      </dgm:t>
    </dgm:pt>
    <dgm:pt modelId="{D3AC760E-28A8-49DB-8465-96FE41D5FF8B}" type="parTrans" cxnId="{47F9BF47-7D06-46A5-905F-AFB613A3C10D}">
      <dgm:prSet/>
      <dgm:spPr/>
      <dgm:t>
        <a:bodyPr/>
        <a:lstStyle/>
        <a:p>
          <a:endParaRPr lang="en-US"/>
        </a:p>
      </dgm:t>
    </dgm:pt>
    <dgm:pt modelId="{71AB6A72-6407-47D3-A128-B991786FC58D}" type="sibTrans" cxnId="{47F9BF47-7D06-46A5-905F-AFB613A3C10D}">
      <dgm:prSet/>
      <dgm:spPr/>
      <dgm:t>
        <a:bodyPr/>
        <a:lstStyle/>
        <a:p>
          <a:endParaRPr lang="en-US"/>
        </a:p>
      </dgm:t>
    </dgm:pt>
    <dgm:pt modelId="{734058F4-4C42-4455-A005-69965980A114}" type="pres">
      <dgm:prSet presAssocID="{E711430A-2AB4-4BBD-8440-B186E4DAB2F0}" presName="vert0" presStyleCnt="0">
        <dgm:presLayoutVars>
          <dgm:dir/>
          <dgm:animOne val="branch"/>
          <dgm:animLvl val="lvl"/>
        </dgm:presLayoutVars>
      </dgm:prSet>
      <dgm:spPr/>
    </dgm:pt>
    <dgm:pt modelId="{B56F4346-86A6-442A-8834-8F6CCED64845}" type="pres">
      <dgm:prSet presAssocID="{11F16B2F-7051-40AD-ABD8-7DD7D9CC03FC}" presName="thickLine" presStyleLbl="alignNode1" presStyleIdx="0" presStyleCnt="4"/>
      <dgm:spPr/>
    </dgm:pt>
    <dgm:pt modelId="{AAF8258D-3F19-4CD5-8894-D44E60245005}" type="pres">
      <dgm:prSet presAssocID="{11F16B2F-7051-40AD-ABD8-7DD7D9CC03FC}" presName="horz1" presStyleCnt="0"/>
      <dgm:spPr/>
    </dgm:pt>
    <dgm:pt modelId="{9C8018DD-B109-43B9-8EE3-9C10D603A0D1}" type="pres">
      <dgm:prSet presAssocID="{11F16B2F-7051-40AD-ABD8-7DD7D9CC03FC}" presName="tx1" presStyleLbl="revTx" presStyleIdx="0" presStyleCnt="4"/>
      <dgm:spPr/>
    </dgm:pt>
    <dgm:pt modelId="{2DA382AC-9E1D-47BB-92D9-CD1C079475F3}" type="pres">
      <dgm:prSet presAssocID="{11F16B2F-7051-40AD-ABD8-7DD7D9CC03FC}" presName="vert1" presStyleCnt="0"/>
      <dgm:spPr/>
    </dgm:pt>
    <dgm:pt modelId="{B363F968-0772-4761-BC1C-47FB564D0A54}" type="pres">
      <dgm:prSet presAssocID="{079C2E96-447B-439E-8159-FFDAA86F7C71}" presName="thickLine" presStyleLbl="alignNode1" presStyleIdx="1" presStyleCnt="4"/>
      <dgm:spPr/>
    </dgm:pt>
    <dgm:pt modelId="{9CB7CB80-C48B-49CD-85F6-1D77DA30B54B}" type="pres">
      <dgm:prSet presAssocID="{079C2E96-447B-439E-8159-FFDAA86F7C71}" presName="horz1" presStyleCnt="0"/>
      <dgm:spPr/>
    </dgm:pt>
    <dgm:pt modelId="{245FD051-D0C6-4C96-A4C4-FBCA6346BDC4}" type="pres">
      <dgm:prSet presAssocID="{079C2E96-447B-439E-8159-FFDAA86F7C71}" presName="tx1" presStyleLbl="revTx" presStyleIdx="1" presStyleCnt="4"/>
      <dgm:spPr/>
    </dgm:pt>
    <dgm:pt modelId="{EAE21064-CA80-4DA7-9E9C-7859A40CBAA9}" type="pres">
      <dgm:prSet presAssocID="{079C2E96-447B-439E-8159-FFDAA86F7C71}" presName="vert1" presStyleCnt="0"/>
      <dgm:spPr/>
    </dgm:pt>
    <dgm:pt modelId="{99BED10B-BBC1-40A6-AB44-32972B196A17}" type="pres">
      <dgm:prSet presAssocID="{D66DFAC9-B9D4-425C-BC2F-B632A4A2B408}" presName="thickLine" presStyleLbl="alignNode1" presStyleIdx="2" presStyleCnt="4"/>
      <dgm:spPr/>
    </dgm:pt>
    <dgm:pt modelId="{90A2B95E-8BDA-4866-9949-DA57817707FE}" type="pres">
      <dgm:prSet presAssocID="{D66DFAC9-B9D4-425C-BC2F-B632A4A2B408}" presName="horz1" presStyleCnt="0"/>
      <dgm:spPr/>
    </dgm:pt>
    <dgm:pt modelId="{4D132133-6305-4D2B-A4CB-4D48114617EB}" type="pres">
      <dgm:prSet presAssocID="{D66DFAC9-B9D4-425C-BC2F-B632A4A2B408}" presName="tx1" presStyleLbl="revTx" presStyleIdx="2" presStyleCnt="4"/>
      <dgm:spPr/>
    </dgm:pt>
    <dgm:pt modelId="{97A7D285-9130-467C-81D7-1534642993C6}" type="pres">
      <dgm:prSet presAssocID="{D66DFAC9-B9D4-425C-BC2F-B632A4A2B408}" presName="vert1" presStyleCnt="0"/>
      <dgm:spPr/>
    </dgm:pt>
    <dgm:pt modelId="{C265553B-8494-440F-9857-7EEE9B8141BE}" type="pres">
      <dgm:prSet presAssocID="{7EF614B1-FB1D-4098-BBFD-1B57B5B22BE8}" presName="thickLine" presStyleLbl="alignNode1" presStyleIdx="3" presStyleCnt="4"/>
      <dgm:spPr/>
    </dgm:pt>
    <dgm:pt modelId="{1E58811C-F4E1-4076-ADAF-EF5CA15CE8B1}" type="pres">
      <dgm:prSet presAssocID="{7EF614B1-FB1D-4098-BBFD-1B57B5B22BE8}" presName="horz1" presStyleCnt="0"/>
      <dgm:spPr/>
    </dgm:pt>
    <dgm:pt modelId="{7F5EE4E3-9B7A-426A-8150-FD311A24F897}" type="pres">
      <dgm:prSet presAssocID="{7EF614B1-FB1D-4098-BBFD-1B57B5B22BE8}" presName="tx1" presStyleLbl="revTx" presStyleIdx="3" presStyleCnt="4"/>
      <dgm:spPr/>
    </dgm:pt>
    <dgm:pt modelId="{D1464078-72F1-4A51-A352-E811082FDFBE}" type="pres">
      <dgm:prSet presAssocID="{7EF614B1-FB1D-4098-BBFD-1B57B5B22BE8}" presName="vert1" presStyleCnt="0"/>
      <dgm:spPr/>
    </dgm:pt>
  </dgm:ptLst>
  <dgm:cxnLst>
    <dgm:cxn modelId="{88104306-E63C-4C9B-85DB-691C8ED50A1D}" type="presOf" srcId="{D66DFAC9-B9D4-425C-BC2F-B632A4A2B408}" destId="{4D132133-6305-4D2B-A4CB-4D48114617EB}" srcOrd="0" destOrd="0" presId="urn:microsoft.com/office/officeart/2008/layout/LinedList"/>
    <dgm:cxn modelId="{F6EB3414-47E9-4715-B5DF-2D7BF3A0C02C}" srcId="{E711430A-2AB4-4BBD-8440-B186E4DAB2F0}" destId="{11F16B2F-7051-40AD-ABD8-7DD7D9CC03FC}" srcOrd="0" destOrd="0" parTransId="{FA31E39D-C8D3-474A-9ED3-BFCAD4C0D800}" sibTransId="{DB9D9338-7E50-42F3-B79A-41AA519467AC}"/>
    <dgm:cxn modelId="{6CF31022-052D-45D4-9E55-AF2299AED96F}" type="presOf" srcId="{7EF614B1-FB1D-4098-BBFD-1B57B5B22BE8}" destId="{7F5EE4E3-9B7A-426A-8150-FD311A24F897}" srcOrd="0" destOrd="0" presId="urn:microsoft.com/office/officeart/2008/layout/LinedList"/>
    <dgm:cxn modelId="{E8430D2B-A4C7-4042-A6FC-B56510BD55DC}" srcId="{E711430A-2AB4-4BBD-8440-B186E4DAB2F0}" destId="{D66DFAC9-B9D4-425C-BC2F-B632A4A2B408}" srcOrd="2" destOrd="0" parTransId="{50FF2313-B884-4F26-AE29-7BED168F0622}" sibTransId="{D8DC1233-9B4E-4151-A4DB-94D31661A016}"/>
    <dgm:cxn modelId="{47F9BF47-7D06-46A5-905F-AFB613A3C10D}" srcId="{E711430A-2AB4-4BBD-8440-B186E4DAB2F0}" destId="{7EF614B1-FB1D-4098-BBFD-1B57B5B22BE8}" srcOrd="3" destOrd="0" parTransId="{D3AC760E-28A8-49DB-8465-96FE41D5FF8B}" sibTransId="{71AB6A72-6407-47D3-A128-B991786FC58D}"/>
    <dgm:cxn modelId="{21B4BC72-2F1B-46C8-9D86-650FACF44412}" srcId="{E711430A-2AB4-4BBD-8440-B186E4DAB2F0}" destId="{079C2E96-447B-439E-8159-FFDAA86F7C71}" srcOrd="1" destOrd="0" parTransId="{8F8E51BE-22B7-46FE-81EE-4D95EA9CD27E}" sibTransId="{2A9F7ACA-4BB3-4799-8970-BBBFF263BA61}"/>
    <dgm:cxn modelId="{3D7E7976-5D83-4406-B63A-76932AA103EA}" type="presOf" srcId="{E711430A-2AB4-4BBD-8440-B186E4DAB2F0}" destId="{734058F4-4C42-4455-A005-69965980A114}" srcOrd="0" destOrd="0" presId="urn:microsoft.com/office/officeart/2008/layout/LinedList"/>
    <dgm:cxn modelId="{84B5AABC-0389-435E-B01E-232969873887}" type="presOf" srcId="{079C2E96-447B-439E-8159-FFDAA86F7C71}" destId="{245FD051-D0C6-4C96-A4C4-FBCA6346BDC4}" srcOrd="0" destOrd="0" presId="urn:microsoft.com/office/officeart/2008/layout/LinedList"/>
    <dgm:cxn modelId="{3CDD11E2-8F07-47A9-B400-2405F959C953}" type="presOf" srcId="{11F16B2F-7051-40AD-ABD8-7DD7D9CC03FC}" destId="{9C8018DD-B109-43B9-8EE3-9C10D603A0D1}" srcOrd="0" destOrd="0" presId="urn:microsoft.com/office/officeart/2008/layout/LinedList"/>
    <dgm:cxn modelId="{DF633573-DCC6-4F7B-95F2-02C97E9DE461}" type="presParOf" srcId="{734058F4-4C42-4455-A005-69965980A114}" destId="{B56F4346-86A6-442A-8834-8F6CCED64845}" srcOrd="0" destOrd="0" presId="urn:microsoft.com/office/officeart/2008/layout/LinedList"/>
    <dgm:cxn modelId="{5EB4D926-FA3E-4145-A8F6-84CEEA3AA963}" type="presParOf" srcId="{734058F4-4C42-4455-A005-69965980A114}" destId="{AAF8258D-3F19-4CD5-8894-D44E60245005}" srcOrd="1" destOrd="0" presId="urn:microsoft.com/office/officeart/2008/layout/LinedList"/>
    <dgm:cxn modelId="{45A02E1C-F602-45C7-8709-36446A50D1C3}" type="presParOf" srcId="{AAF8258D-3F19-4CD5-8894-D44E60245005}" destId="{9C8018DD-B109-43B9-8EE3-9C10D603A0D1}" srcOrd="0" destOrd="0" presId="urn:microsoft.com/office/officeart/2008/layout/LinedList"/>
    <dgm:cxn modelId="{7EF1F4E6-3373-4B54-A430-D713E77B50A1}" type="presParOf" srcId="{AAF8258D-3F19-4CD5-8894-D44E60245005}" destId="{2DA382AC-9E1D-47BB-92D9-CD1C079475F3}" srcOrd="1" destOrd="0" presId="urn:microsoft.com/office/officeart/2008/layout/LinedList"/>
    <dgm:cxn modelId="{163D5B97-C319-43A4-8CE4-A37F4C510F55}" type="presParOf" srcId="{734058F4-4C42-4455-A005-69965980A114}" destId="{B363F968-0772-4761-BC1C-47FB564D0A54}" srcOrd="2" destOrd="0" presId="urn:microsoft.com/office/officeart/2008/layout/LinedList"/>
    <dgm:cxn modelId="{F2584E05-8E6F-4426-8936-2D49D09C55C1}" type="presParOf" srcId="{734058F4-4C42-4455-A005-69965980A114}" destId="{9CB7CB80-C48B-49CD-85F6-1D77DA30B54B}" srcOrd="3" destOrd="0" presId="urn:microsoft.com/office/officeart/2008/layout/LinedList"/>
    <dgm:cxn modelId="{83058B5D-0D7D-4703-9B98-5F60FB37CDC9}" type="presParOf" srcId="{9CB7CB80-C48B-49CD-85F6-1D77DA30B54B}" destId="{245FD051-D0C6-4C96-A4C4-FBCA6346BDC4}" srcOrd="0" destOrd="0" presId="urn:microsoft.com/office/officeart/2008/layout/LinedList"/>
    <dgm:cxn modelId="{5A55FDEE-C87A-4F2D-B19A-B809688D9FEE}" type="presParOf" srcId="{9CB7CB80-C48B-49CD-85F6-1D77DA30B54B}" destId="{EAE21064-CA80-4DA7-9E9C-7859A40CBAA9}" srcOrd="1" destOrd="0" presId="urn:microsoft.com/office/officeart/2008/layout/LinedList"/>
    <dgm:cxn modelId="{82719F2F-3B30-4B24-B780-9F287B331D96}" type="presParOf" srcId="{734058F4-4C42-4455-A005-69965980A114}" destId="{99BED10B-BBC1-40A6-AB44-32972B196A17}" srcOrd="4" destOrd="0" presId="urn:microsoft.com/office/officeart/2008/layout/LinedList"/>
    <dgm:cxn modelId="{6BC3FAC6-3ABA-42C3-BC91-01C75030945B}" type="presParOf" srcId="{734058F4-4C42-4455-A005-69965980A114}" destId="{90A2B95E-8BDA-4866-9949-DA57817707FE}" srcOrd="5" destOrd="0" presId="urn:microsoft.com/office/officeart/2008/layout/LinedList"/>
    <dgm:cxn modelId="{C99E02BF-F7B5-463E-8848-D41701614BD9}" type="presParOf" srcId="{90A2B95E-8BDA-4866-9949-DA57817707FE}" destId="{4D132133-6305-4D2B-A4CB-4D48114617EB}" srcOrd="0" destOrd="0" presId="urn:microsoft.com/office/officeart/2008/layout/LinedList"/>
    <dgm:cxn modelId="{8AE687CD-8382-4914-9E7E-70C0DD17B758}" type="presParOf" srcId="{90A2B95E-8BDA-4866-9949-DA57817707FE}" destId="{97A7D285-9130-467C-81D7-1534642993C6}" srcOrd="1" destOrd="0" presId="urn:microsoft.com/office/officeart/2008/layout/LinedList"/>
    <dgm:cxn modelId="{491E668E-AF1D-4C2C-A07D-A6BDF3EAB399}" type="presParOf" srcId="{734058F4-4C42-4455-A005-69965980A114}" destId="{C265553B-8494-440F-9857-7EEE9B8141BE}" srcOrd="6" destOrd="0" presId="urn:microsoft.com/office/officeart/2008/layout/LinedList"/>
    <dgm:cxn modelId="{C00EDD5E-1103-4B4B-B7A3-279DA90737F8}" type="presParOf" srcId="{734058F4-4C42-4455-A005-69965980A114}" destId="{1E58811C-F4E1-4076-ADAF-EF5CA15CE8B1}" srcOrd="7" destOrd="0" presId="urn:microsoft.com/office/officeart/2008/layout/LinedList"/>
    <dgm:cxn modelId="{433529C9-3740-47A9-8A6D-0B080DBA86E4}" type="presParOf" srcId="{1E58811C-F4E1-4076-ADAF-EF5CA15CE8B1}" destId="{7F5EE4E3-9B7A-426A-8150-FD311A24F897}" srcOrd="0" destOrd="0" presId="urn:microsoft.com/office/officeart/2008/layout/LinedList"/>
    <dgm:cxn modelId="{C78E4811-150C-47D4-96B3-448F48EB59C7}" type="presParOf" srcId="{1E58811C-F4E1-4076-ADAF-EF5CA15CE8B1}" destId="{D1464078-72F1-4A51-A352-E811082FDFBE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47AED8EB-2355-4624-8EF9-DBB937EE8FEE}" type="doc">
      <dgm:prSet loTypeId="urn:microsoft.com/office/officeart/2008/layout/LinedList" loCatId="list" qsTypeId="urn:microsoft.com/office/officeart/2005/8/quickstyle/simple1" qsCatId="simple" csTypeId="urn:microsoft.com/office/officeart/2005/8/colors/accent3_2" csCatId="accent3" phldr="1"/>
      <dgm:spPr/>
      <dgm:t>
        <a:bodyPr/>
        <a:lstStyle/>
        <a:p>
          <a:endParaRPr lang="en-US"/>
        </a:p>
      </dgm:t>
    </dgm:pt>
    <dgm:pt modelId="{F6482AC9-26DD-4A34-BE43-FBD4C25E33AB}">
      <dgm:prSet/>
      <dgm:spPr/>
      <dgm:t>
        <a:bodyPr/>
        <a:lstStyle/>
        <a:p>
          <a:r>
            <a:rPr lang="en-US" dirty="0"/>
            <a:t>Honesty</a:t>
          </a:r>
        </a:p>
      </dgm:t>
    </dgm:pt>
    <dgm:pt modelId="{4AD017EE-3E70-435D-B62F-4896A712B477}" type="parTrans" cxnId="{7637688B-6888-45D1-ADB2-2A576E5D53D1}">
      <dgm:prSet/>
      <dgm:spPr/>
      <dgm:t>
        <a:bodyPr/>
        <a:lstStyle/>
        <a:p>
          <a:endParaRPr lang="en-US"/>
        </a:p>
      </dgm:t>
    </dgm:pt>
    <dgm:pt modelId="{72B6F886-E4EA-4D4D-896A-FD5AC9B96523}" type="sibTrans" cxnId="{7637688B-6888-45D1-ADB2-2A576E5D53D1}">
      <dgm:prSet/>
      <dgm:spPr/>
      <dgm:t>
        <a:bodyPr/>
        <a:lstStyle/>
        <a:p>
          <a:endParaRPr lang="en-US"/>
        </a:p>
      </dgm:t>
    </dgm:pt>
    <dgm:pt modelId="{00B05A1C-A0D7-42DB-9970-77F01F91E546}">
      <dgm:prSet/>
      <dgm:spPr/>
      <dgm:t>
        <a:bodyPr/>
        <a:lstStyle/>
        <a:p>
          <a:r>
            <a:rPr lang="en-US" dirty="0"/>
            <a:t>Integrity</a:t>
          </a:r>
        </a:p>
      </dgm:t>
    </dgm:pt>
    <dgm:pt modelId="{D8EF9152-3DEE-4534-A672-2306AD3DCC1A}" type="parTrans" cxnId="{A2F08B07-985A-4A78-8E12-27D94172A25E}">
      <dgm:prSet/>
      <dgm:spPr/>
      <dgm:t>
        <a:bodyPr/>
        <a:lstStyle/>
        <a:p>
          <a:endParaRPr lang="en-US"/>
        </a:p>
      </dgm:t>
    </dgm:pt>
    <dgm:pt modelId="{D812AE0E-19E4-48F1-948E-60FFBA81C1FF}" type="sibTrans" cxnId="{A2F08B07-985A-4A78-8E12-27D94172A25E}">
      <dgm:prSet/>
      <dgm:spPr/>
      <dgm:t>
        <a:bodyPr/>
        <a:lstStyle/>
        <a:p>
          <a:endParaRPr lang="en-US"/>
        </a:p>
      </dgm:t>
    </dgm:pt>
    <dgm:pt modelId="{F8015C6F-9C59-4D65-A128-C0C6E7E8586B}">
      <dgm:prSet/>
      <dgm:spPr/>
      <dgm:t>
        <a:bodyPr/>
        <a:lstStyle/>
        <a:p>
          <a:r>
            <a:rPr lang="en-US"/>
            <a:t>Respect</a:t>
          </a:r>
        </a:p>
      </dgm:t>
    </dgm:pt>
    <dgm:pt modelId="{1F9097BE-053E-4B0B-A71F-838F412E52AE}" type="parTrans" cxnId="{66EA267A-F351-4B0A-952B-B9CB89B45617}">
      <dgm:prSet/>
      <dgm:spPr/>
      <dgm:t>
        <a:bodyPr/>
        <a:lstStyle/>
        <a:p>
          <a:endParaRPr lang="en-US"/>
        </a:p>
      </dgm:t>
    </dgm:pt>
    <dgm:pt modelId="{1D432219-18E0-4E70-A3D9-C1D8D78C41C1}" type="sibTrans" cxnId="{66EA267A-F351-4B0A-952B-B9CB89B45617}">
      <dgm:prSet/>
      <dgm:spPr/>
      <dgm:t>
        <a:bodyPr/>
        <a:lstStyle/>
        <a:p>
          <a:endParaRPr lang="en-US"/>
        </a:p>
      </dgm:t>
    </dgm:pt>
    <dgm:pt modelId="{FFAF3EC2-F6FB-4DED-84AF-139D6A8349DB}">
      <dgm:prSet/>
      <dgm:spPr/>
      <dgm:t>
        <a:bodyPr/>
        <a:lstStyle/>
        <a:p>
          <a:r>
            <a:rPr lang="en-US"/>
            <a:t>Responsibility</a:t>
          </a:r>
        </a:p>
      </dgm:t>
    </dgm:pt>
    <dgm:pt modelId="{D9CF79F2-07AF-46F3-BABF-B4B02C30953E}" type="parTrans" cxnId="{9D67D195-517A-42AC-9D19-CB8B37F1CD7B}">
      <dgm:prSet/>
      <dgm:spPr/>
      <dgm:t>
        <a:bodyPr/>
        <a:lstStyle/>
        <a:p>
          <a:endParaRPr lang="en-US"/>
        </a:p>
      </dgm:t>
    </dgm:pt>
    <dgm:pt modelId="{57572C05-E9C8-4FB4-AF5D-7C91D317B80C}" type="sibTrans" cxnId="{9D67D195-517A-42AC-9D19-CB8B37F1CD7B}">
      <dgm:prSet/>
      <dgm:spPr/>
      <dgm:t>
        <a:bodyPr/>
        <a:lstStyle/>
        <a:p>
          <a:endParaRPr lang="en-US"/>
        </a:p>
      </dgm:t>
    </dgm:pt>
    <dgm:pt modelId="{EF1FCCE8-C052-40BA-9897-EF5D5DACC298}">
      <dgm:prSet/>
      <dgm:spPr/>
      <dgm:t>
        <a:bodyPr/>
        <a:lstStyle/>
        <a:p>
          <a:r>
            <a:rPr lang="en-US" dirty="0"/>
            <a:t>Accountability</a:t>
          </a:r>
        </a:p>
      </dgm:t>
    </dgm:pt>
    <dgm:pt modelId="{F250157B-9821-495F-8EFD-72C5FC19640A}" type="parTrans" cxnId="{CC7F39E3-F35B-4D84-BA82-F7901FFF63A1}">
      <dgm:prSet/>
      <dgm:spPr/>
      <dgm:t>
        <a:bodyPr/>
        <a:lstStyle/>
        <a:p>
          <a:endParaRPr lang="en-US"/>
        </a:p>
      </dgm:t>
    </dgm:pt>
    <dgm:pt modelId="{E5ADD324-8D03-49EB-9653-77C82598490F}" type="sibTrans" cxnId="{CC7F39E3-F35B-4D84-BA82-F7901FFF63A1}">
      <dgm:prSet/>
      <dgm:spPr/>
      <dgm:t>
        <a:bodyPr/>
        <a:lstStyle/>
        <a:p>
          <a:endParaRPr lang="en-US"/>
        </a:p>
      </dgm:t>
    </dgm:pt>
    <dgm:pt modelId="{1F14C30C-B168-44F0-B7A0-C46DDBCABA70}">
      <dgm:prSet/>
      <dgm:spPr/>
      <dgm:t>
        <a:bodyPr/>
        <a:lstStyle/>
        <a:p>
          <a:r>
            <a:rPr lang="en-US" dirty="0"/>
            <a:t>Compassion</a:t>
          </a:r>
        </a:p>
      </dgm:t>
    </dgm:pt>
    <dgm:pt modelId="{A8B6D3CB-ACDA-4C56-BF10-E0324CAED28D}" type="parTrans" cxnId="{068D281E-71C2-497E-98D9-27D7C8BBD2D7}">
      <dgm:prSet/>
      <dgm:spPr/>
      <dgm:t>
        <a:bodyPr/>
        <a:lstStyle/>
        <a:p>
          <a:endParaRPr lang="en-US"/>
        </a:p>
      </dgm:t>
    </dgm:pt>
    <dgm:pt modelId="{97EC0B56-9319-47D8-9DB4-FDF6E420E7DD}" type="sibTrans" cxnId="{068D281E-71C2-497E-98D9-27D7C8BBD2D7}">
      <dgm:prSet/>
      <dgm:spPr/>
      <dgm:t>
        <a:bodyPr/>
        <a:lstStyle/>
        <a:p>
          <a:endParaRPr lang="en-US"/>
        </a:p>
      </dgm:t>
    </dgm:pt>
    <dgm:pt modelId="{7EC1EE8C-A9C5-40E5-A3A2-9A28FC71BCC5}">
      <dgm:prSet/>
      <dgm:spPr/>
      <dgm:t>
        <a:bodyPr/>
        <a:lstStyle/>
        <a:p>
          <a:r>
            <a:rPr lang="en-US" dirty="0"/>
            <a:t>Teamwork</a:t>
          </a:r>
        </a:p>
      </dgm:t>
    </dgm:pt>
    <dgm:pt modelId="{E57E14BE-7405-456F-8654-E4A9892F8AAF}" type="parTrans" cxnId="{311EAA17-03D7-4090-A421-9FCE4EF3033F}">
      <dgm:prSet/>
      <dgm:spPr/>
      <dgm:t>
        <a:bodyPr/>
        <a:lstStyle/>
        <a:p>
          <a:endParaRPr lang="en-US"/>
        </a:p>
      </dgm:t>
    </dgm:pt>
    <dgm:pt modelId="{6F6D914E-9422-49C8-AFAC-E890844D9BD1}" type="sibTrans" cxnId="{311EAA17-03D7-4090-A421-9FCE4EF3033F}">
      <dgm:prSet/>
      <dgm:spPr/>
      <dgm:t>
        <a:bodyPr/>
        <a:lstStyle/>
        <a:p>
          <a:endParaRPr lang="en-US"/>
        </a:p>
      </dgm:t>
    </dgm:pt>
    <dgm:pt modelId="{CACF60E5-167C-48B4-A8E4-D8E61CAAFC36}">
      <dgm:prSet/>
      <dgm:spPr/>
      <dgm:t>
        <a:bodyPr/>
        <a:lstStyle/>
        <a:p>
          <a:r>
            <a:rPr lang="en-US" dirty="0"/>
            <a:t>Inclusion</a:t>
          </a:r>
        </a:p>
      </dgm:t>
    </dgm:pt>
    <dgm:pt modelId="{07322042-FA32-4FBC-A07C-EC496E532A2F}" type="parTrans" cxnId="{91B56710-23C6-4D7C-8294-A7EDE9B4CA28}">
      <dgm:prSet/>
      <dgm:spPr/>
      <dgm:t>
        <a:bodyPr/>
        <a:lstStyle/>
        <a:p>
          <a:endParaRPr lang="en-US"/>
        </a:p>
      </dgm:t>
    </dgm:pt>
    <dgm:pt modelId="{A8C0C82C-1D49-4499-A7D2-5EE44ADB276B}" type="sibTrans" cxnId="{91B56710-23C6-4D7C-8294-A7EDE9B4CA28}">
      <dgm:prSet/>
      <dgm:spPr/>
      <dgm:t>
        <a:bodyPr/>
        <a:lstStyle/>
        <a:p>
          <a:endParaRPr lang="en-US"/>
        </a:p>
      </dgm:t>
    </dgm:pt>
    <dgm:pt modelId="{10F96523-EAC4-406C-BFF6-3E101F01E6F9}" type="pres">
      <dgm:prSet presAssocID="{47AED8EB-2355-4624-8EF9-DBB937EE8FEE}" presName="vert0" presStyleCnt="0">
        <dgm:presLayoutVars>
          <dgm:dir/>
          <dgm:animOne val="branch"/>
          <dgm:animLvl val="lvl"/>
        </dgm:presLayoutVars>
      </dgm:prSet>
      <dgm:spPr/>
    </dgm:pt>
    <dgm:pt modelId="{10E3E523-3D9C-465F-A326-5529E0D8C7B6}" type="pres">
      <dgm:prSet presAssocID="{F6482AC9-26DD-4A34-BE43-FBD4C25E33AB}" presName="thickLine" presStyleLbl="alignNode1" presStyleIdx="0" presStyleCnt="8"/>
      <dgm:spPr/>
    </dgm:pt>
    <dgm:pt modelId="{53243D9A-56CF-4669-9A43-AFF22844BB22}" type="pres">
      <dgm:prSet presAssocID="{F6482AC9-26DD-4A34-BE43-FBD4C25E33AB}" presName="horz1" presStyleCnt="0"/>
      <dgm:spPr/>
    </dgm:pt>
    <dgm:pt modelId="{340EB242-90CE-48D3-A05E-1D1D0D80790E}" type="pres">
      <dgm:prSet presAssocID="{F6482AC9-26DD-4A34-BE43-FBD4C25E33AB}" presName="tx1" presStyleLbl="revTx" presStyleIdx="0" presStyleCnt="8"/>
      <dgm:spPr/>
    </dgm:pt>
    <dgm:pt modelId="{8D774F0B-01B4-4061-9B83-58F2E306A245}" type="pres">
      <dgm:prSet presAssocID="{F6482AC9-26DD-4A34-BE43-FBD4C25E33AB}" presName="vert1" presStyleCnt="0"/>
      <dgm:spPr/>
    </dgm:pt>
    <dgm:pt modelId="{AF16D4B0-FBAB-4148-82E8-3F802C2EE254}" type="pres">
      <dgm:prSet presAssocID="{00B05A1C-A0D7-42DB-9970-77F01F91E546}" presName="thickLine" presStyleLbl="alignNode1" presStyleIdx="1" presStyleCnt="8"/>
      <dgm:spPr/>
    </dgm:pt>
    <dgm:pt modelId="{42FEA308-4371-4698-A739-0356B40C9D41}" type="pres">
      <dgm:prSet presAssocID="{00B05A1C-A0D7-42DB-9970-77F01F91E546}" presName="horz1" presStyleCnt="0"/>
      <dgm:spPr/>
    </dgm:pt>
    <dgm:pt modelId="{B1D7FC0A-02D1-40BC-9397-AB608FB7361A}" type="pres">
      <dgm:prSet presAssocID="{00B05A1C-A0D7-42DB-9970-77F01F91E546}" presName="tx1" presStyleLbl="revTx" presStyleIdx="1" presStyleCnt="8"/>
      <dgm:spPr/>
    </dgm:pt>
    <dgm:pt modelId="{338EE370-DBF2-450F-93C8-336C675FE3EC}" type="pres">
      <dgm:prSet presAssocID="{00B05A1C-A0D7-42DB-9970-77F01F91E546}" presName="vert1" presStyleCnt="0"/>
      <dgm:spPr/>
    </dgm:pt>
    <dgm:pt modelId="{52A8EEDA-F802-4DFF-A778-DD99871B3880}" type="pres">
      <dgm:prSet presAssocID="{F8015C6F-9C59-4D65-A128-C0C6E7E8586B}" presName="thickLine" presStyleLbl="alignNode1" presStyleIdx="2" presStyleCnt="8"/>
      <dgm:spPr/>
    </dgm:pt>
    <dgm:pt modelId="{7CBE478F-F9C0-4454-B482-DF8618C5295A}" type="pres">
      <dgm:prSet presAssocID="{F8015C6F-9C59-4D65-A128-C0C6E7E8586B}" presName="horz1" presStyleCnt="0"/>
      <dgm:spPr/>
    </dgm:pt>
    <dgm:pt modelId="{AA9C12FC-2EE3-4702-9E67-D7E5C1E5C521}" type="pres">
      <dgm:prSet presAssocID="{F8015C6F-9C59-4D65-A128-C0C6E7E8586B}" presName="tx1" presStyleLbl="revTx" presStyleIdx="2" presStyleCnt="8"/>
      <dgm:spPr/>
    </dgm:pt>
    <dgm:pt modelId="{99F25BFF-80B2-46D9-9561-E2D5757FAB9B}" type="pres">
      <dgm:prSet presAssocID="{F8015C6F-9C59-4D65-A128-C0C6E7E8586B}" presName="vert1" presStyleCnt="0"/>
      <dgm:spPr/>
    </dgm:pt>
    <dgm:pt modelId="{1FCC5A72-ADF4-46F5-A1B5-D9D6C5BF81DD}" type="pres">
      <dgm:prSet presAssocID="{FFAF3EC2-F6FB-4DED-84AF-139D6A8349DB}" presName="thickLine" presStyleLbl="alignNode1" presStyleIdx="3" presStyleCnt="8"/>
      <dgm:spPr/>
    </dgm:pt>
    <dgm:pt modelId="{708B8389-BD42-4665-B240-3AE131219411}" type="pres">
      <dgm:prSet presAssocID="{FFAF3EC2-F6FB-4DED-84AF-139D6A8349DB}" presName="horz1" presStyleCnt="0"/>
      <dgm:spPr/>
    </dgm:pt>
    <dgm:pt modelId="{A3950EC2-D63C-4A5C-9398-5A4A84685BAB}" type="pres">
      <dgm:prSet presAssocID="{FFAF3EC2-F6FB-4DED-84AF-139D6A8349DB}" presName="tx1" presStyleLbl="revTx" presStyleIdx="3" presStyleCnt="8"/>
      <dgm:spPr/>
    </dgm:pt>
    <dgm:pt modelId="{4E122A5B-E6F4-422E-A26C-FFCA1CC2BF7A}" type="pres">
      <dgm:prSet presAssocID="{FFAF3EC2-F6FB-4DED-84AF-139D6A8349DB}" presName="vert1" presStyleCnt="0"/>
      <dgm:spPr/>
    </dgm:pt>
    <dgm:pt modelId="{79A4C95B-2238-45EC-A609-FBA1EC648F1E}" type="pres">
      <dgm:prSet presAssocID="{EF1FCCE8-C052-40BA-9897-EF5D5DACC298}" presName="thickLine" presStyleLbl="alignNode1" presStyleIdx="4" presStyleCnt="8"/>
      <dgm:spPr/>
    </dgm:pt>
    <dgm:pt modelId="{2BF34876-690D-4DC3-A0BB-1C388D9946D3}" type="pres">
      <dgm:prSet presAssocID="{EF1FCCE8-C052-40BA-9897-EF5D5DACC298}" presName="horz1" presStyleCnt="0"/>
      <dgm:spPr/>
    </dgm:pt>
    <dgm:pt modelId="{E499E5A1-0F9C-49E7-B26C-94B5E2BF6B08}" type="pres">
      <dgm:prSet presAssocID="{EF1FCCE8-C052-40BA-9897-EF5D5DACC298}" presName="tx1" presStyleLbl="revTx" presStyleIdx="4" presStyleCnt="8"/>
      <dgm:spPr/>
    </dgm:pt>
    <dgm:pt modelId="{93D9EB9E-213B-442C-807A-D3493F6E2CAA}" type="pres">
      <dgm:prSet presAssocID="{EF1FCCE8-C052-40BA-9897-EF5D5DACC298}" presName="vert1" presStyleCnt="0"/>
      <dgm:spPr/>
    </dgm:pt>
    <dgm:pt modelId="{84A74AA4-6C55-48C7-B884-FA631951D2A0}" type="pres">
      <dgm:prSet presAssocID="{1F14C30C-B168-44F0-B7A0-C46DDBCABA70}" presName="thickLine" presStyleLbl="alignNode1" presStyleIdx="5" presStyleCnt="8"/>
      <dgm:spPr/>
    </dgm:pt>
    <dgm:pt modelId="{8CF5C0E4-92C0-4CC5-B710-F6ABFD73ADCC}" type="pres">
      <dgm:prSet presAssocID="{1F14C30C-B168-44F0-B7A0-C46DDBCABA70}" presName="horz1" presStyleCnt="0"/>
      <dgm:spPr/>
    </dgm:pt>
    <dgm:pt modelId="{1BAC27F0-07D6-43D3-A873-13229165B8C2}" type="pres">
      <dgm:prSet presAssocID="{1F14C30C-B168-44F0-B7A0-C46DDBCABA70}" presName="tx1" presStyleLbl="revTx" presStyleIdx="5" presStyleCnt="8"/>
      <dgm:spPr/>
    </dgm:pt>
    <dgm:pt modelId="{037088E7-25D6-4ECD-B5C7-442CD83A2032}" type="pres">
      <dgm:prSet presAssocID="{1F14C30C-B168-44F0-B7A0-C46DDBCABA70}" presName="vert1" presStyleCnt="0"/>
      <dgm:spPr/>
    </dgm:pt>
    <dgm:pt modelId="{869332D1-866C-40FE-B0EC-4814D8197614}" type="pres">
      <dgm:prSet presAssocID="{7EC1EE8C-A9C5-40E5-A3A2-9A28FC71BCC5}" presName="thickLine" presStyleLbl="alignNode1" presStyleIdx="6" presStyleCnt="8"/>
      <dgm:spPr/>
    </dgm:pt>
    <dgm:pt modelId="{C24E9440-873D-4C31-A944-06EA5DC14519}" type="pres">
      <dgm:prSet presAssocID="{7EC1EE8C-A9C5-40E5-A3A2-9A28FC71BCC5}" presName="horz1" presStyleCnt="0"/>
      <dgm:spPr/>
    </dgm:pt>
    <dgm:pt modelId="{A577CA30-9D57-483E-A52A-2ED161EB163E}" type="pres">
      <dgm:prSet presAssocID="{7EC1EE8C-A9C5-40E5-A3A2-9A28FC71BCC5}" presName="tx1" presStyleLbl="revTx" presStyleIdx="6" presStyleCnt="8"/>
      <dgm:spPr/>
    </dgm:pt>
    <dgm:pt modelId="{9C1A4E91-0314-4A2A-B98F-3B408B39D578}" type="pres">
      <dgm:prSet presAssocID="{7EC1EE8C-A9C5-40E5-A3A2-9A28FC71BCC5}" presName="vert1" presStyleCnt="0"/>
      <dgm:spPr/>
    </dgm:pt>
    <dgm:pt modelId="{8F84567B-972D-41D8-AAEB-D721DFE55F1B}" type="pres">
      <dgm:prSet presAssocID="{CACF60E5-167C-48B4-A8E4-D8E61CAAFC36}" presName="thickLine" presStyleLbl="alignNode1" presStyleIdx="7" presStyleCnt="8"/>
      <dgm:spPr/>
    </dgm:pt>
    <dgm:pt modelId="{88D7511E-FD17-48B7-9981-E52EE8B234CF}" type="pres">
      <dgm:prSet presAssocID="{CACF60E5-167C-48B4-A8E4-D8E61CAAFC36}" presName="horz1" presStyleCnt="0"/>
      <dgm:spPr/>
    </dgm:pt>
    <dgm:pt modelId="{79E78C46-8188-49AE-A8D7-51C82E556B8B}" type="pres">
      <dgm:prSet presAssocID="{CACF60E5-167C-48B4-A8E4-D8E61CAAFC36}" presName="tx1" presStyleLbl="revTx" presStyleIdx="7" presStyleCnt="8"/>
      <dgm:spPr/>
    </dgm:pt>
    <dgm:pt modelId="{74C8BF49-A9BA-4340-A94C-50C6D354E466}" type="pres">
      <dgm:prSet presAssocID="{CACF60E5-167C-48B4-A8E4-D8E61CAAFC36}" presName="vert1" presStyleCnt="0"/>
      <dgm:spPr/>
    </dgm:pt>
  </dgm:ptLst>
  <dgm:cxnLst>
    <dgm:cxn modelId="{A2F08B07-985A-4A78-8E12-27D94172A25E}" srcId="{47AED8EB-2355-4624-8EF9-DBB937EE8FEE}" destId="{00B05A1C-A0D7-42DB-9970-77F01F91E546}" srcOrd="1" destOrd="0" parTransId="{D8EF9152-3DEE-4534-A672-2306AD3DCC1A}" sibTransId="{D812AE0E-19E4-48F1-948E-60FFBA81C1FF}"/>
    <dgm:cxn modelId="{06A5F90D-03B7-436C-B53E-84027C01F9D7}" type="presOf" srcId="{EF1FCCE8-C052-40BA-9897-EF5D5DACC298}" destId="{E499E5A1-0F9C-49E7-B26C-94B5E2BF6B08}" srcOrd="0" destOrd="0" presId="urn:microsoft.com/office/officeart/2008/layout/LinedList"/>
    <dgm:cxn modelId="{91B56710-23C6-4D7C-8294-A7EDE9B4CA28}" srcId="{47AED8EB-2355-4624-8EF9-DBB937EE8FEE}" destId="{CACF60E5-167C-48B4-A8E4-D8E61CAAFC36}" srcOrd="7" destOrd="0" parTransId="{07322042-FA32-4FBC-A07C-EC496E532A2F}" sibTransId="{A8C0C82C-1D49-4499-A7D2-5EE44ADB276B}"/>
    <dgm:cxn modelId="{311EAA17-03D7-4090-A421-9FCE4EF3033F}" srcId="{47AED8EB-2355-4624-8EF9-DBB937EE8FEE}" destId="{7EC1EE8C-A9C5-40E5-A3A2-9A28FC71BCC5}" srcOrd="6" destOrd="0" parTransId="{E57E14BE-7405-456F-8654-E4A9892F8AAF}" sibTransId="{6F6D914E-9422-49C8-AFAC-E890844D9BD1}"/>
    <dgm:cxn modelId="{068D281E-71C2-497E-98D9-27D7C8BBD2D7}" srcId="{47AED8EB-2355-4624-8EF9-DBB937EE8FEE}" destId="{1F14C30C-B168-44F0-B7A0-C46DDBCABA70}" srcOrd="5" destOrd="0" parTransId="{A8B6D3CB-ACDA-4C56-BF10-E0324CAED28D}" sibTransId="{97EC0B56-9319-47D8-9DB4-FDF6E420E7DD}"/>
    <dgm:cxn modelId="{7CE42F24-C8AB-4A38-94C5-DF30A9D07DB0}" type="presOf" srcId="{F8015C6F-9C59-4D65-A128-C0C6E7E8586B}" destId="{AA9C12FC-2EE3-4702-9E67-D7E5C1E5C521}" srcOrd="0" destOrd="0" presId="urn:microsoft.com/office/officeart/2008/layout/LinedList"/>
    <dgm:cxn modelId="{2B61DA56-D599-4321-B63F-BF65EF6340F3}" type="presOf" srcId="{00B05A1C-A0D7-42DB-9970-77F01F91E546}" destId="{B1D7FC0A-02D1-40BC-9397-AB608FB7361A}" srcOrd="0" destOrd="0" presId="urn:microsoft.com/office/officeart/2008/layout/LinedList"/>
    <dgm:cxn modelId="{66EA267A-F351-4B0A-952B-B9CB89B45617}" srcId="{47AED8EB-2355-4624-8EF9-DBB937EE8FEE}" destId="{F8015C6F-9C59-4D65-A128-C0C6E7E8586B}" srcOrd="2" destOrd="0" parTransId="{1F9097BE-053E-4B0B-A71F-838F412E52AE}" sibTransId="{1D432219-18E0-4E70-A3D9-C1D8D78C41C1}"/>
    <dgm:cxn modelId="{4F47DB80-9FE9-44FA-A252-E5FCCCB97A9E}" type="presOf" srcId="{7EC1EE8C-A9C5-40E5-A3A2-9A28FC71BCC5}" destId="{A577CA30-9D57-483E-A52A-2ED161EB163E}" srcOrd="0" destOrd="0" presId="urn:microsoft.com/office/officeart/2008/layout/LinedList"/>
    <dgm:cxn modelId="{435DC181-934E-4EA9-BA1A-54715DBAA0F5}" type="presOf" srcId="{47AED8EB-2355-4624-8EF9-DBB937EE8FEE}" destId="{10F96523-EAC4-406C-BFF6-3E101F01E6F9}" srcOrd="0" destOrd="0" presId="urn:microsoft.com/office/officeart/2008/layout/LinedList"/>
    <dgm:cxn modelId="{4C474E83-0D9E-4C2B-8F9A-C6321371C346}" type="presOf" srcId="{FFAF3EC2-F6FB-4DED-84AF-139D6A8349DB}" destId="{A3950EC2-D63C-4A5C-9398-5A4A84685BAB}" srcOrd="0" destOrd="0" presId="urn:microsoft.com/office/officeart/2008/layout/LinedList"/>
    <dgm:cxn modelId="{7637688B-6888-45D1-ADB2-2A576E5D53D1}" srcId="{47AED8EB-2355-4624-8EF9-DBB937EE8FEE}" destId="{F6482AC9-26DD-4A34-BE43-FBD4C25E33AB}" srcOrd="0" destOrd="0" parTransId="{4AD017EE-3E70-435D-B62F-4896A712B477}" sibTransId="{72B6F886-E4EA-4D4D-896A-FD5AC9B96523}"/>
    <dgm:cxn modelId="{9D67D195-517A-42AC-9D19-CB8B37F1CD7B}" srcId="{47AED8EB-2355-4624-8EF9-DBB937EE8FEE}" destId="{FFAF3EC2-F6FB-4DED-84AF-139D6A8349DB}" srcOrd="3" destOrd="0" parTransId="{D9CF79F2-07AF-46F3-BABF-B4B02C30953E}" sibTransId="{57572C05-E9C8-4FB4-AF5D-7C91D317B80C}"/>
    <dgm:cxn modelId="{5E2699AD-A7C1-4095-A919-B9F37C6734D0}" type="presOf" srcId="{F6482AC9-26DD-4A34-BE43-FBD4C25E33AB}" destId="{340EB242-90CE-48D3-A05E-1D1D0D80790E}" srcOrd="0" destOrd="0" presId="urn:microsoft.com/office/officeart/2008/layout/LinedList"/>
    <dgm:cxn modelId="{042DCEB7-BDB3-401A-BF05-4465E0B2F229}" type="presOf" srcId="{1F14C30C-B168-44F0-B7A0-C46DDBCABA70}" destId="{1BAC27F0-07D6-43D3-A873-13229165B8C2}" srcOrd="0" destOrd="0" presId="urn:microsoft.com/office/officeart/2008/layout/LinedList"/>
    <dgm:cxn modelId="{1014B8C0-6F1F-4DFA-A73A-51DB9F4CD768}" type="presOf" srcId="{CACF60E5-167C-48B4-A8E4-D8E61CAAFC36}" destId="{79E78C46-8188-49AE-A8D7-51C82E556B8B}" srcOrd="0" destOrd="0" presId="urn:microsoft.com/office/officeart/2008/layout/LinedList"/>
    <dgm:cxn modelId="{CC7F39E3-F35B-4D84-BA82-F7901FFF63A1}" srcId="{47AED8EB-2355-4624-8EF9-DBB937EE8FEE}" destId="{EF1FCCE8-C052-40BA-9897-EF5D5DACC298}" srcOrd="4" destOrd="0" parTransId="{F250157B-9821-495F-8EFD-72C5FC19640A}" sibTransId="{E5ADD324-8D03-49EB-9653-77C82598490F}"/>
    <dgm:cxn modelId="{FC846C48-3AA6-4CC7-8AFD-79231D27CB75}" type="presParOf" srcId="{10F96523-EAC4-406C-BFF6-3E101F01E6F9}" destId="{10E3E523-3D9C-465F-A326-5529E0D8C7B6}" srcOrd="0" destOrd="0" presId="urn:microsoft.com/office/officeart/2008/layout/LinedList"/>
    <dgm:cxn modelId="{9545294B-F3F1-4987-B2B3-8F3258E15668}" type="presParOf" srcId="{10F96523-EAC4-406C-BFF6-3E101F01E6F9}" destId="{53243D9A-56CF-4669-9A43-AFF22844BB22}" srcOrd="1" destOrd="0" presId="urn:microsoft.com/office/officeart/2008/layout/LinedList"/>
    <dgm:cxn modelId="{FF64B8A3-F727-4708-B7C3-5E019FED851C}" type="presParOf" srcId="{53243D9A-56CF-4669-9A43-AFF22844BB22}" destId="{340EB242-90CE-48D3-A05E-1D1D0D80790E}" srcOrd="0" destOrd="0" presId="urn:microsoft.com/office/officeart/2008/layout/LinedList"/>
    <dgm:cxn modelId="{2D2B2094-45DD-4916-B5CD-0B18A565AE06}" type="presParOf" srcId="{53243D9A-56CF-4669-9A43-AFF22844BB22}" destId="{8D774F0B-01B4-4061-9B83-58F2E306A245}" srcOrd="1" destOrd="0" presId="urn:microsoft.com/office/officeart/2008/layout/LinedList"/>
    <dgm:cxn modelId="{53171B01-A8BB-4001-AFF9-7B7BAEAB3DE0}" type="presParOf" srcId="{10F96523-EAC4-406C-BFF6-3E101F01E6F9}" destId="{AF16D4B0-FBAB-4148-82E8-3F802C2EE254}" srcOrd="2" destOrd="0" presId="urn:microsoft.com/office/officeart/2008/layout/LinedList"/>
    <dgm:cxn modelId="{48059A3D-32F9-47CD-90CB-486AB2B44C95}" type="presParOf" srcId="{10F96523-EAC4-406C-BFF6-3E101F01E6F9}" destId="{42FEA308-4371-4698-A739-0356B40C9D41}" srcOrd="3" destOrd="0" presId="urn:microsoft.com/office/officeart/2008/layout/LinedList"/>
    <dgm:cxn modelId="{CF94370F-727A-45CC-B24D-1AAF6D6F0B2E}" type="presParOf" srcId="{42FEA308-4371-4698-A739-0356B40C9D41}" destId="{B1D7FC0A-02D1-40BC-9397-AB608FB7361A}" srcOrd="0" destOrd="0" presId="urn:microsoft.com/office/officeart/2008/layout/LinedList"/>
    <dgm:cxn modelId="{43366AFB-B410-473F-A662-68D0FD8E95CC}" type="presParOf" srcId="{42FEA308-4371-4698-A739-0356B40C9D41}" destId="{338EE370-DBF2-450F-93C8-336C675FE3EC}" srcOrd="1" destOrd="0" presId="urn:microsoft.com/office/officeart/2008/layout/LinedList"/>
    <dgm:cxn modelId="{853CFE7E-BE07-41D4-9B4E-0A21C91FA45C}" type="presParOf" srcId="{10F96523-EAC4-406C-BFF6-3E101F01E6F9}" destId="{52A8EEDA-F802-4DFF-A778-DD99871B3880}" srcOrd="4" destOrd="0" presId="urn:microsoft.com/office/officeart/2008/layout/LinedList"/>
    <dgm:cxn modelId="{8FA9A7F2-BA27-44FB-BEC7-80ADEB309E84}" type="presParOf" srcId="{10F96523-EAC4-406C-BFF6-3E101F01E6F9}" destId="{7CBE478F-F9C0-4454-B482-DF8618C5295A}" srcOrd="5" destOrd="0" presId="urn:microsoft.com/office/officeart/2008/layout/LinedList"/>
    <dgm:cxn modelId="{47FB635E-4E99-4FCB-A545-A1105B39E6D1}" type="presParOf" srcId="{7CBE478F-F9C0-4454-B482-DF8618C5295A}" destId="{AA9C12FC-2EE3-4702-9E67-D7E5C1E5C521}" srcOrd="0" destOrd="0" presId="urn:microsoft.com/office/officeart/2008/layout/LinedList"/>
    <dgm:cxn modelId="{6894C576-C30B-456F-8C12-B1ADA7C6B4E6}" type="presParOf" srcId="{7CBE478F-F9C0-4454-B482-DF8618C5295A}" destId="{99F25BFF-80B2-46D9-9561-E2D5757FAB9B}" srcOrd="1" destOrd="0" presId="urn:microsoft.com/office/officeart/2008/layout/LinedList"/>
    <dgm:cxn modelId="{824AC7D4-6757-4B4D-9CC1-2687C7F859A3}" type="presParOf" srcId="{10F96523-EAC4-406C-BFF6-3E101F01E6F9}" destId="{1FCC5A72-ADF4-46F5-A1B5-D9D6C5BF81DD}" srcOrd="6" destOrd="0" presId="urn:microsoft.com/office/officeart/2008/layout/LinedList"/>
    <dgm:cxn modelId="{04B3CD61-22F6-4121-AF80-329E4C0263E4}" type="presParOf" srcId="{10F96523-EAC4-406C-BFF6-3E101F01E6F9}" destId="{708B8389-BD42-4665-B240-3AE131219411}" srcOrd="7" destOrd="0" presId="urn:microsoft.com/office/officeart/2008/layout/LinedList"/>
    <dgm:cxn modelId="{E1A161E0-E26A-4AA7-B4E9-3823B74603AA}" type="presParOf" srcId="{708B8389-BD42-4665-B240-3AE131219411}" destId="{A3950EC2-D63C-4A5C-9398-5A4A84685BAB}" srcOrd="0" destOrd="0" presId="urn:microsoft.com/office/officeart/2008/layout/LinedList"/>
    <dgm:cxn modelId="{DC8DCD75-4B09-43EB-A132-30BD159429A7}" type="presParOf" srcId="{708B8389-BD42-4665-B240-3AE131219411}" destId="{4E122A5B-E6F4-422E-A26C-FFCA1CC2BF7A}" srcOrd="1" destOrd="0" presId="urn:microsoft.com/office/officeart/2008/layout/LinedList"/>
    <dgm:cxn modelId="{0CFE8356-4381-4AF8-A43A-5648213E1785}" type="presParOf" srcId="{10F96523-EAC4-406C-BFF6-3E101F01E6F9}" destId="{79A4C95B-2238-45EC-A609-FBA1EC648F1E}" srcOrd="8" destOrd="0" presId="urn:microsoft.com/office/officeart/2008/layout/LinedList"/>
    <dgm:cxn modelId="{D742A078-6B92-4D6A-8FA7-78D2A0595BA6}" type="presParOf" srcId="{10F96523-EAC4-406C-BFF6-3E101F01E6F9}" destId="{2BF34876-690D-4DC3-A0BB-1C388D9946D3}" srcOrd="9" destOrd="0" presId="urn:microsoft.com/office/officeart/2008/layout/LinedList"/>
    <dgm:cxn modelId="{5654FDFD-FAEE-4D85-9CC1-2DC704E75F44}" type="presParOf" srcId="{2BF34876-690D-4DC3-A0BB-1C388D9946D3}" destId="{E499E5A1-0F9C-49E7-B26C-94B5E2BF6B08}" srcOrd="0" destOrd="0" presId="urn:microsoft.com/office/officeart/2008/layout/LinedList"/>
    <dgm:cxn modelId="{9DD23C26-9506-40D7-9573-D0433417F1A0}" type="presParOf" srcId="{2BF34876-690D-4DC3-A0BB-1C388D9946D3}" destId="{93D9EB9E-213B-442C-807A-D3493F6E2CAA}" srcOrd="1" destOrd="0" presId="urn:microsoft.com/office/officeart/2008/layout/LinedList"/>
    <dgm:cxn modelId="{05D60DC5-50C1-4E9C-9975-6EC6B70950D8}" type="presParOf" srcId="{10F96523-EAC4-406C-BFF6-3E101F01E6F9}" destId="{84A74AA4-6C55-48C7-B884-FA631951D2A0}" srcOrd="10" destOrd="0" presId="urn:microsoft.com/office/officeart/2008/layout/LinedList"/>
    <dgm:cxn modelId="{6A00368C-05FB-4FEC-AB56-02387E7A00D5}" type="presParOf" srcId="{10F96523-EAC4-406C-BFF6-3E101F01E6F9}" destId="{8CF5C0E4-92C0-4CC5-B710-F6ABFD73ADCC}" srcOrd="11" destOrd="0" presId="urn:microsoft.com/office/officeart/2008/layout/LinedList"/>
    <dgm:cxn modelId="{294A312A-B2D9-479E-8D8B-ABD253DC22DC}" type="presParOf" srcId="{8CF5C0E4-92C0-4CC5-B710-F6ABFD73ADCC}" destId="{1BAC27F0-07D6-43D3-A873-13229165B8C2}" srcOrd="0" destOrd="0" presId="urn:microsoft.com/office/officeart/2008/layout/LinedList"/>
    <dgm:cxn modelId="{3CC02692-04FC-479D-A80E-572212E7EAF6}" type="presParOf" srcId="{8CF5C0E4-92C0-4CC5-B710-F6ABFD73ADCC}" destId="{037088E7-25D6-4ECD-B5C7-442CD83A2032}" srcOrd="1" destOrd="0" presId="urn:microsoft.com/office/officeart/2008/layout/LinedList"/>
    <dgm:cxn modelId="{9D2C2D0A-42FD-4D83-95FE-EC5E03F449C5}" type="presParOf" srcId="{10F96523-EAC4-406C-BFF6-3E101F01E6F9}" destId="{869332D1-866C-40FE-B0EC-4814D8197614}" srcOrd="12" destOrd="0" presId="urn:microsoft.com/office/officeart/2008/layout/LinedList"/>
    <dgm:cxn modelId="{B086E05A-16E1-4622-BD7D-69EBDA01B55A}" type="presParOf" srcId="{10F96523-EAC4-406C-BFF6-3E101F01E6F9}" destId="{C24E9440-873D-4C31-A944-06EA5DC14519}" srcOrd="13" destOrd="0" presId="urn:microsoft.com/office/officeart/2008/layout/LinedList"/>
    <dgm:cxn modelId="{80F7D903-A112-4EDF-A2BC-4924B6A63FDA}" type="presParOf" srcId="{C24E9440-873D-4C31-A944-06EA5DC14519}" destId="{A577CA30-9D57-483E-A52A-2ED161EB163E}" srcOrd="0" destOrd="0" presId="urn:microsoft.com/office/officeart/2008/layout/LinedList"/>
    <dgm:cxn modelId="{8765FCC1-B3E3-45EB-A6A3-5E77F4451C55}" type="presParOf" srcId="{C24E9440-873D-4C31-A944-06EA5DC14519}" destId="{9C1A4E91-0314-4A2A-B98F-3B408B39D578}" srcOrd="1" destOrd="0" presId="urn:microsoft.com/office/officeart/2008/layout/LinedList"/>
    <dgm:cxn modelId="{4DD6C418-2E6B-4A44-BFF4-A34D20AA487E}" type="presParOf" srcId="{10F96523-EAC4-406C-BFF6-3E101F01E6F9}" destId="{8F84567B-972D-41D8-AAEB-D721DFE55F1B}" srcOrd="14" destOrd="0" presId="urn:microsoft.com/office/officeart/2008/layout/LinedList"/>
    <dgm:cxn modelId="{6EFE216C-D1A7-4C74-91BC-EF87556C257F}" type="presParOf" srcId="{10F96523-EAC4-406C-BFF6-3E101F01E6F9}" destId="{88D7511E-FD17-48B7-9981-E52EE8B234CF}" srcOrd="15" destOrd="0" presId="urn:microsoft.com/office/officeart/2008/layout/LinedList"/>
    <dgm:cxn modelId="{ADDCF8D2-25E9-4381-9C9B-13E72AEAEC21}" type="presParOf" srcId="{88D7511E-FD17-48B7-9981-E52EE8B234CF}" destId="{79E78C46-8188-49AE-A8D7-51C82E556B8B}" srcOrd="0" destOrd="0" presId="urn:microsoft.com/office/officeart/2008/layout/LinedList"/>
    <dgm:cxn modelId="{7FC9AD96-8D02-4A8B-B42F-ACB666D2F13C}" type="presParOf" srcId="{88D7511E-FD17-48B7-9981-E52EE8B234CF}" destId="{74C8BF49-A9BA-4340-A94C-50C6D354E466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47AED8EB-2355-4624-8EF9-DBB937EE8FEE}" type="doc">
      <dgm:prSet loTypeId="urn:microsoft.com/office/officeart/2008/layout/LinedList" loCatId="list" qsTypeId="urn:microsoft.com/office/officeart/2005/8/quickstyle/simple1" qsCatId="simple" csTypeId="urn:microsoft.com/office/officeart/2005/8/colors/accent3_2" csCatId="accent3" phldr="1"/>
      <dgm:spPr/>
      <dgm:t>
        <a:bodyPr/>
        <a:lstStyle/>
        <a:p>
          <a:endParaRPr lang="en-US"/>
        </a:p>
      </dgm:t>
    </dgm:pt>
    <dgm:pt modelId="{F6482AC9-26DD-4A34-BE43-FBD4C25E33AB}">
      <dgm:prSet/>
      <dgm:spPr/>
      <dgm:t>
        <a:bodyPr/>
        <a:lstStyle/>
        <a:p>
          <a:r>
            <a:rPr lang="en-US" dirty="0"/>
            <a:t>Maintaining Confidentiality</a:t>
          </a:r>
        </a:p>
      </dgm:t>
    </dgm:pt>
    <dgm:pt modelId="{4AD017EE-3E70-435D-B62F-4896A712B477}" type="parTrans" cxnId="{7637688B-6888-45D1-ADB2-2A576E5D53D1}">
      <dgm:prSet/>
      <dgm:spPr/>
      <dgm:t>
        <a:bodyPr/>
        <a:lstStyle/>
        <a:p>
          <a:endParaRPr lang="en-US"/>
        </a:p>
      </dgm:t>
    </dgm:pt>
    <dgm:pt modelId="{72B6F886-E4EA-4D4D-896A-FD5AC9B96523}" type="sibTrans" cxnId="{7637688B-6888-45D1-ADB2-2A576E5D53D1}">
      <dgm:prSet/>
      <dgm:spPr/>
      <dgm:t>
        <a:bodyPr/>
        <a:lstStyle/>
        <a:p>
          <a:endParaRPr lang="en-US"/>
        </a:p>
      </dgm:t>
    </dgm:pt>
    <dgm:pt modelId="{00B05A1C-A0D7-42DB-9970-77F01F91E546}">
      <dgm:prSet/>
      <dgm:spPr/>
      <dgm:t>
        <a:bodyPr/>
        <a:lstStyle/>
        <a:p>
          <a:r>
            <a:rPr lang="en-US" dirty="0"/>
            <a:t>Keeping Professional Boundaries</a:t>
          </a:r>
        </a:p>
      </dgm:t>
    </dgm:pt>
    <dgm:pt modelId="{D8EF9152-3DEE-4534-A672-2306AD3DCC1A}" type="parTrans" cxnId="{A2F08B07-985A-4A78-8E12-27D94172A25E}">
      <dgm:prSet/>
      <dgm:spPr/>
      <dgm:t>
        <a:bodyPr/>
        <a:lstStyle/>
        <a:p>
          <a:endParaRPr lang="en-US"/>
        </a:p>
      </dgm:t>
    </dgm:pt>
    <dgm:pt modelId="{D812AE0E-19E4-48F1-948E-60FFBA81C1FF}" type="sibTrans" cxnId="{A2F08B07-985A-4A78-8E12-27D94172A25E}">
      <dgm:prSet/>
      <dgm:spPr/>
      <dgm:t>
        <a:bodyPr/>
        <a:lstStyle/>
        <a:p>
          <a:endParaRPr lang="en-US"/>
        </a:p>
      </dgm:t>
    </dgm:pt>
    <dgm:pt modelId="{F8015C6F-9C59-4D65-A128-C0C6E7E8586B}">
      <dgm:prSet/>
      <dgm:spPr/>
      <dgm:t>
        <a:bodyPr/>
        <a:lstStyle/>
        <a:p>
          <a:r>
            <a:rPr lang="en-US" dirty="0"/>
            <a:t>How we relate to clients</a:t>
          </a:r>
        </a:p>
      </dgm:t>
    </dgm:pt>
    <dgm:pt modelId="{1F9097BE-053E-4B0B-A71F-838F412E52AE}" type="parTrans" cxnId="{66EA267A-F351-4B0A-952B-B9CB89B45617}">
      <dgm:prSet/>
      <dgm:spPr/>
      <dgm:t>
        <a:bodyPr/>
        <a:lstStyle/>
        <a:p>
          <a:endParaRPr lang="en-US"/>
        </a:p>
      </dgm:t>
    </dgm:pt>
    <dgm:pt modelId="{1D432219-18E0-4E70-A3D9-C1D8D78C41C1}" type="sibTrans" cxnId="{66EA267A-F351-4B0A-952B-B9CB89B45617}">
      <dgm:prSet/>
      <dgm:spPr/>
      <dgm:t>
        <a:bodyPr/>
        <a:lstStyle/>
        <a:p>
          <a:endParaRPr lang="en-US"/>
        </a:p>
      </dgm:t>
    </dgm:pt>
    <dgm:pt modelId="{FFAF3EC2-F6FB-4DED-84AF-139D6A8349DB}">
      <dgm:prSet/>
      <dgm:spPr/>
      <dgm:t>
        <a:bodyPr/>
        <a:lstStyle/>
        <a:p>
          <a:r>
            <a:rPr lang="en-US" dirty="0"/>
            <a:t>How we relate to coworkers</a:t>
          </a:r>
        </a:p>
      </dgm:t>
    </dgm:pt>
    <dgm:pt modelId="{D9CF79F2-07AF-46F3-BABF-B4B02C30953E}" type="parTrans" cxnId="{9D67D195-517A-42AC-9D19-CB8B37F1CD7B}">
      <dgm:prSet/>
      <dgm:spPr/>
      <dgm:t>
        <a:bodyPr/>
        <a:lstStyle/>
        <a:p>
          <a:endParaRPr lang="en-US"/>
        </a:p>
      </dgm:t>
    </dgm:pt>
    <dgm:pt modelId="{57572C05-E9C8-4FB4-AF5D-7C91D317B80C}" type="sibTrans" cxnId="{9D67D195-517A-42AC-9D19-CB8B37F1CD7B}">
      <dgm:prSet/>
      <dgm:spPr/>
      <dgm:t>
        <a:bodyPr/>
        <a:lstStyle/>
        <a:p>
          <a:endParaRPr lang="en-US"/>
        </a:p>
      </dgm:t>
    </dgm:pt>
    <dgm:pt modelId="{EF1FCCE8-C052-40BA-9897-EF5D5DACC298}">
      <dgm:prSet/>
      <dgm:spPr/>
      <dgm:t>
        <a:bodyPr/>
        <a:lstStyle/>
        <a:p>
          <a:r>
            <a:rPr lang="en-US" dirty="0"/>
            <a:t>Others: religious, cultural</a:t>
          </a:r>
        </a:p>
      </dgm:t>
    </dgm:pt>
    <dgm:pt modelId="{F250157B-9821-495F-8EFD-72C5FC19640A}" type="parTrans" cxnId="{CC7F39E3-F35B-4D84-BA82-F7901FFF63A1}">
      <dgm:prSet/>
      <dgm:spPr/>
      <dgm:t>
        <a:bodyPr/>
        <a:lstStyle/>
        <a:p>
          <a:endParaRPr lang="en-US"/>
        </a:p>
      </dgm:t>
    </dgm:pt>
    <dgm:pt modelId="{E5ADD324-8D03-49EB-9653-77C82598490F}" type="sibTrans" cxnId="{CC7F39E3-F35B-4D84-BA82-F7901FFF63A1}">
      <dgm:prSet/>
      <dgm:spPr/>
      <dgm:t>
        <a:bodyPr/>
        <a:lstStyle/>
        <a:p>
          <a:endParaRPr lang="en-US"/>
        </a:p>
      </dgm:t>
    </dgm:pt>
    <dgm:pt modelId="{10F96523-EAC4-406C-BFF6-3E101F01E6F9}" type="pres">
      <dgm:prSet presAssocID="{47AED8EB-2355-4624-8EF9-DBB937EE8FEE}" presName="vert0" presStyleCnt="0">
        <dgm:presLayoutVars>
          <dgm:dir/>
          <dgm:animOne val="branch"/>
          <dgm:animLvl val="lvl"/>
        </dgm:presLayoutVars>
      </dgm:prSet>
      <dgm:spPr/>
    </dgm:pt>
    <dgm:pt modelId="{10E3E523-3D9C-465F-A326-5529E0D8C7B6}" type="pres">
      <dgm:prSet presAssocID="{F6482AC9-26DD-4A34-BE43-FBD4C25E33AB}" presName="thickLine" presStyleLbl="alignNode1" presStyleIdx="0" presStyleCnt="5"/>
      <dgm:spPr/>
    </dgm:pt>
    <dgm:pt modelId="{53243D9A-56CF-4669-9A43-AFF22844BB22}" type="pres">
      <dgm:prSet presAssocID="{F6482AC9-26DD-4A34-BE43-FBD4C25E33AB}" presName="horz1" presStyleCnt="0"/>
      <dgm:spPr/>
    </dgm:pt>
    <dgm:pt modelId="{340EB242-90CE-48D3-A05E-1D1D0D80790E}" type="pres">
      <dgm:prSet presAssocID="{F6482AC9-26DD-4A34-BE43-FBD4C25E33AB}" presName="tx1" presStyleLbl="revTx" presStyleIdx="0" presStyleCnt="5"/>
      <dgm:spPr/>
    </dgm:pt>
    <dgm:pt modelId="{8D774F0B-01B4-4061-9B83-58F2E306A245}" type="pres">
      <dgm:prSet presAssocID="{F6482AC9-26DD-4A34-BE43-FBD4C25E33AB}" presName="vert1" presStyleCnt="0"/>
      <dgm:spPr/>
    </dgm:pt>
    <dgm:pt modelId="{AF16D4B0-FBAB-4148-82E8-3F802C2EE254}" type="pres">
      <dgm:prSet presAssocID="{00B05A1C-A0D7-42DB-9970-77F01F91E546}" presName="thickLine" presStyleLbl="alignNode1" presStyleIdx="1" presStyleCnt="5"/>
      <dgm:spPr/>
    </dgm:pt>
    <dgm:pt modelId="{42FEA308-4371-4698-A739-0356B40C9D41}" type="pres">
      <dgm:prSet presAssocID="{00B05A1C-A0D7-42DB-9970-77F01F91E546}" presName="horz1" presStyleCnt="0"/>
      <dgm:spPr/>
    </dgm:pt>
    <dgm:pt modelId="{B1D7FC0A-02D1-40BC-9397-AB608FB7361A}" type="pres">
      <dgm:prSet presAssocID="{00B05A1C-A0D7-42DB-9970-77F01F91E546}" presName="tx1" presStyleLbl="revTx" presStyleIdx="1" presStyleCnt="5"/>
      <dgm:spPr/>
    </dgm:pt>
    <dgm:pt modelId="{338EE370-DBF2-450F-93C8-336C675FE3EC}" type="pres">
      <dgm:prSet presAssocID="{00B05A1C-A0D7-42DB-9970-77F01F91E546}" presName="vert1" presStyleCnt="0"/>
      <dgm:spPr/>
    </dgm:pt>
    <dgm:pt modelId="{52A8EEDA-F802-4DFF-A778-DD99871B3880}" type="pres">
      <dgm:prSet presAssocID="{F8015C6F-9C59-4D65-A128-C0C6E7E8586B}" presName="thickLine" presStyleLbl="alignNode1" presStyleIdx="2" presStyleCnt="5"/>
      <dgm:spPr/>
    </dgm:pt>
    <dgm:pt modelId="{7CBE478F-F9C0-4454-B482-DF8618C5295A}" type="pres">
      <dgm:prSet presAssocID="{F8015C6F-9C59-4D65-A128-C0C6E7E8586B}" presName="horz1" presStyleCnt="0"/>
      <dgm:spPr/>
    </dgm:pt>
    <dgm:pt modelId="{AA9C12FC-2EE3-4702-9E67-D7E5C1E5C521}" type="pres">
      <dgm:prSet presAssocID="{F8015C6F-9C59-4D65-A128-C0C6E7E8586B}" presName="tx1" presStyleLbl="revTx" presStyleIdx="2" presStyleCnt="5"/>
      <dgm:spPr/>
    </dgm:pt>
    <dgm:pt modelId="{99F25BFF-80B2-46D9-9561-E2D5757FAB9B}" type="pres">
      <dgm:prSet presAssocID="{F8015C6F-9C59-4D65-A128-C0C6E7E8586B}" presName="vert1" presStyleCnt="0"/>
      <dgm:spPr/>
    </dgm:pt>
    <dgm:pt modelId="{1FCC5A72-ADF4-46F5-A1B5-D9D6C5BF81DD}" type="pres">
      <dgm:prSet presAssocID="{FFAF3EC2-F6FB-4DED-84AF-139D6A8349DB}" presName="thickLine" presStyleLbl="alignNode1" presStyleIdx="3" presStyleCnt="5"/>
      <dgm:spPr/>
    </dgm:pt>
    <dgm:pt modelId="{708B8389-BD42-4665-B240-3AE131219411}" type="pres">
      <dgm:prSet presAssocID="{FFAF3EC2-F6FB-4DED-84AF-139D6A8349DB}" presName="horz1" presStyleCnt="0"/>
      <dgm:spPr/>
    </dgm:pt>
    <dgm:pt modelId="{A3950EC2-D63C-4A5C-9398-5A4A84685BAB}" type="pres">
      <dgm:prSet presAssocID="{FFAF3EC2-F6FB-4DED-84AF-139D6A8349DB}" presName="tx1" presStyleLbl="revTx" presStyleIdx="3" presStyleCnt="5"/>
      <dgm:spPr/>
    </dgm:pt>
    <dgm:pt modelId="{4E122A5B-E6F4-422E-A26C-FFCA1CC2BF7A}" type="pres">
      <dgm:prSet presAssocID="{FFAF3EC2-F6FB-4DED-84AF-139D6A8349DB}" presName="vert1" presStyleCnt="0"/>
      <dgm:spPr/>
    </dgm:pt>
    <dgm:pt modelId="{79A4C95B-2238-45EC-A609-FBA1EC648F1E}" type="pres">
      <dgm:prSet presAssocID="{EF1FCCE8-C052-40BA-9897-EF5D5DACC298}" presName="thickLine" presStyleLbl="alignNode1" presStyleIdx="4" presStyleCnt="5"/>
      <dgm:spPr/>
    </dgm:pt>
    <dgm:pt modelId="{2BF34876-690D-4DC3-A0BB-1C388D9946D3}" type="pres">
      <dgm:prSet presAssocID="{EF1FCCE8-C052-40BA-9897-EF5D5DACC298}" presName="horz1" presStyleCnt="0"/>
      <dgm:spPr/>
    </dgm:pt>
    <dgm:pt modelId="{E499E5A1-0F9C-49E7-B26C-94B5E2BF6B08}" type="pres">
      <dgm:prSet presAssocID="{EF1FCCE8-C052-40BA-9897-EF5D5DACC298}" presName="tx1" presStyleLbl="revTx" presStyleIdx="4" presStyleCnt="5"/>
      <dgm:spPr/>
    </dgm:pt>
    <dgm:pt modelId="{93D9EB9E-213B-442C-807A-D3493F6E2CAA}" type="pres">
      <dgm:prSet presAssocID="{EF1FCCE8-C052-40BA-9897-EF5D5DACC298}" presName="vert1" presStyleCnt="0"/>
      <dgm:spPr/>
    </dgm:pt>
  </dgm:ptLst>
  <dgm:cxnLst>
    <dgm:cxn modelId="{A2F08B07-985A-4A78-8E12-27D94172A25E}" srcId="{47AED8EB-2355-4624-8EF9-DBB937EE8FEE}" destId="{00B05A1C-A0D7-42DB-9970-77F01F91E546}" srcOrd="1" destOrd="0" parTransId="{D8EF9152-3DEE-4534-A672-2306AD3DCC1A}" sibTransId="{D812AE0E-19E4-48F1-948E-60FFBA81C1FF}"/>
    <dgm:cxn modelId="{06A5F90D-03B7-436C-B53E-84027C01F9D7}" type="presOf" srcId="{EF1FCCE8-C052-40BA-9897-EF5D5DACC298}" destId="{E499E5A1-0F9C-49E7-B26C-94B5E2BF6B08}" srcOrd="0" destOrd="0" presId="urn:microsoft.com/office/officeart/2008/layout/LinedList"/>
    <dgm:cxn modelId="{7CE42F24-C8AB-4A38-94C5-DF30A9D07DB0}" type="presOf" srcId="{F8015C6F-9C59-4D65-A128-C0C6E7E8586B}" destId="{AA9C12FC-2EE3-4702-9E67-D7E5C1E5C521}" srcOrd="0" destOrd="0" presId="urn:microsoft.com/office/officeart/2008/layout/LinedList"/>
    <dgm:cxn modelId="{2B61DA56-D599-4321-B63F-BF65EF6340F3}" type="presOf" srcId="{00B05A1C-A0D7-42DB-9970-77F01F91E546}" destId="{B1D7FC0A-02D1-40BC-9397-AB608FB7361A}" srcOrd="0" destOrd="0" presId="urn:microsoft.com/office/officeart/2008/layout/LinedList"/>
    <dgm:cxn modelId="{66EA267A-F351-4B0A-952B-B9CB89B45617}" srcId="{47AED8EB-2355-4624-8EF9-DBB937EE8FEE}" destId="{F8015C6F-9C59-4D65-A128-C0C6E7E8586B}" srcOrd="2" destOrd="0" parTransId="{1F9097BE-053E-4B0B-A71F-838F412E52AE}" sibTransId="{1D432219-18E0-4E70-A3D9-C1D8D78C41C1}"/>
    <dgm:cxn modelId="{435DC181-934E-4EA9-BA1A-54715DBAA0F5}" type="presOf" srcId="{47AED8EB-2355-4624-8EF9-DBB937EE8FEE}" destId="{10F96523-EAC4-406C-BFF6-3E101F01E6F9}" srcOrd="0" destOrd="0" presId="urn:microsoft.com/office/officeart/2008/layout/LinedList"/>
    <dgm:cxn modelId="{4C474E83-0D9E-4C2B-8F9A-C6321371C346}" type="presOf" srcId="{FFAF3EC2-F6FB-4DED-84AF-139D6A8349DB}" destId="{A3950EC2-D63C-4A5C-9398-5A4A84685BAB}" srcOrd="0" destOrd="0" presId="urn:microsoft.com/office/officeart/2008/layout/LinedList"/>
    <dgm:cxn modelId="{7637688B-6888-45D1-ADB2-2A576E5D53D1}" srcId="{47AED8EB-2355-4624-8EF9-DBB937EE8FEE}" destId="{F6482AC9-26DD-4A34-BE43-FBD4C25E33AB}" srcOrd="0" destOrd="0" parTransId="{4AD017EE-3E70-435D-B62F-4896A712B477}" sibTransId="{72B6F886-E4EA-4D4D-896A-FD5AC9B96523}"/>
    <dgm:cxn modelId="{9D67D195-517A-42AC-9D19-CB8B37F1CD7B}" srcId="{47AED8EB-2355-4624-8EF9-DBB937EE8FEE}" destId="{FFAF3EC2-F6FB-4DED-84AF-139D6A8349DB}" srcOrd="3" destOrd="0" parTransId="{D9CF79F2-07AF-46F3-BABF-B4B02C30953E}" sibTransId="{57572C05-E9C8-4FB4-AF5D-7C91D317B80C}"/>
    <dgm:cxn modelId="{5E2699AD-A7C1-4095-A919-B9F37C6734D0}" type="presOf" srcId="{F6482AC9-26DD-4A34-BE43-FBD4C25E33AB}" destId="{340EB242-90CE-48D3-A05E-1D1D0D80790E}" srcOrd="0" destOrd="0" presId="urn:microsoft.com/office/officeart/2008/layout/LinedList"/>
    <dgm:cxn modelId="{CC7F39E3-F35B-4D84-BA82-F7901FFF63A1}" srcId="{47AED8EB-2355-4624-8EF9-DBB937EE8FEE}" destId="{EF1FCCE8-C052-40BA-9897-EF5D5DACC298}" srcOrd="4" destOrd="0" parTransId="{F250157B-9821-495F-8EFD-72C5FC19640A}" sibTransId="{E5ADD324-8D03-49EB-9653-77C82598490F}"/>
    <dgm:cxn modelId="{FC846C48-3AA6-4CC7-8AFD-79231D27CB75}" type="presParOf" srcId="{10F96523-EAC4-406C-BFF6-3E101F01E6F9}" destId="{10E3E523-3D9C-465F-A326-5529E0D8C7B6}" srcOrd="0" destOrd="0" presId="urn:microsoft.com/office/officeart/2008/layout/LinedList"/>
    <dgm:cxn modelId="{9545294B-F3F1-4987-B2B3-8F3258E15668}" type="presParOf" srcId="{10F96523-EAC4-406C-BFF6-3E101F01E6F9}" destId="{53243D9A-56CF-4669-9A43-AFF22844BB22}" srcOrd="1" destOrd="0" presId="urn:microsoft.com/office/officeart/2008/layout/LinedList"/>
    <dgm:cxn modelId="{FF64B8A3-F727-4708-B7C3-5E019FED851C}" type="presParOf" srcId="{53243D9A-56CF-4669-9A43-AFF22844BB22}" destId="{340EB242-90CE-48D3-A05E-1D1D0D80790E}" srcOrd="0" destOrd="0" presId="urn:microsoft.com/office/officeart/2008/layout/LinedList"/>
    <dgm:cxn modelId="{2D2B2094-45DD-4916-B5CD-0B18A565AE06}" type="presParOf" srcId="{53243D9A-56CF-4669-9A43-AFF22844BB22}" destId="{8D774F0B-01B4-4061-9B83-58F2E306A245}" srcOrd="1" destOrd="0" presId="urn:microsoft.com/office/officeart/2008/layout/LinedList"/>
    <dgm:cxn modelId="{53171B01-A8BB-4001-AFF9-7B7BAEAB3DE0}" type="presParOf" srcId="{10F96523-EAC4-406C-BFF6-3E101F01E6F9}" destId="{AF16D4B0-FBAB-4148-82E8-3F802C2EE254}" srcOrd="2" destOrd="0" presId="urn:microsoft.com/office/officeart/2008/layout/LinedList"/>
    <dgm:cxn modelId="{48059A3D-32F9-47CD-90CB-486AB2B44C95}" type="presParOf" srcId="{10F96523-EAC4-406C-BFF6-3E101F01E6F9}" destId="{42FEA308-4371-4698-A739-0356B40C9D41}" srcOrd="3" destOrd="0" presId="urn:microsoft.com/office/officeart/2008/layout/LinedList"/>
    <dgm:cxn modelId="{CF94370F-727A-45CC-B24D-1AAF6D6F0B2E}" type="presParOf" srcId="{42FEA308-4371-4698-A739-0356B40C9D41}" destId="{B1D7FC0A-02D1-40BC-9397-AB608FB7361A}" srcOrd="0" destOrd="0" presId="urn:microsoft.com/office/officeart/2008/layout/LinedList"/>
    <dgm:cxn modelId="{43366AFB-B410-473F-A662-68D0FD8E95CC}" type="presParOf" srcId="{42FEA308-4371-4698-A739-0356B40C9D41}" destId="{338EE370-DBF2-450F-93C8-336C675FE3EC}" srcOrd="1" destOrd="0" presId="urn:microsoft.com/office/officeart/2008/layout/LinedList"/>
    <dgm:cxn modelId="{853CFE7E-BE07-41D4-9B4E-0A21C91FA45C}" type="presParOf" srcId="{10F96523-EAC4-406C-BFF6-3E101F01E6F9}" destId="{52A8EEDA-F802-4DFF-A778-DD99871B3880}" srcOrd="4" destOrd="0" presId="urn:microsoft.com/office/officeart/2008/layout/LinedList"/>
    <dgm:cxn modelId="{8FA9A7F2-BA27-44FB-BEC7-80ADEB309E84}" type="presParOf" srcId="{10F96523-EAC4-406C-BFF6-3E101F01E6F9}" destId="{7CBE478F-F9C0-4454-B482-DF8618C5295A}" srcOrd="5" destOrd="0" presId="urn:microsoft.com/office/officeart/2008/layout/LinedList"/>
    <dgm:cxn modelId="{47FB635E-4E99-4FCB-A545-A1105B39E6D1}" type="presParOf" srcId="{7CBE478F-F9C0-4454-B482-DF8618C5295A}" destId="{AA9C12FC-2EE3-4702-9E67-D7E5C1E5C521}" srcOrd="0" destOrd="0" presId="urn:microsoft.com/office/officeart/2008/layout/LinedList"/>
    <dgm:cxn modelId="{6894C576-C30B-456F-8C12-B1ADA7C6B4E6}" type="presParOf" srcId="{7CBE478F-F9C0-4454-B482-DF8618C5295A}" destId="{99F25BFF-80B2-46D9-9561-E2D5757FAB9B}" srcOrd="1" destOrd="0" presId="urn:microsoft.com/office/officeart/2008/layout/LinedList"/>
    <dgm:cxn modelId="{824AC7D4-6757-4B4D-9CC1-2687C7F859A3}" type="presParOf" srcId="{10F96523-EAC4-406C-BFF6-3E101F01E6F9}" destId="{1FCC5A72-ADF4-46F5-A1B5-D9D6C5BF81DD}" srcOrd="6" destOrd="0" presId="urn:microsoft.com/office/officeart/2008/layout/LinedList"/>
    <dgm:cxn modelId="{04B3CD61-22F6-4121-AF80-329E4C0263E4}" type="presParOf" srcId="{10F96523-EAC4-406C-BFF6-3E101F01E6F9}" destId="{708B8389-BD42-4665-B240-3AE131219411}" srcOrd="7" destOrd="0" presId="urn:microsoft.com/office/officeart/2008/layout/LinedList"/>
    <dgm:cxn modelId="{E1A161E0-E26A-4AA7-B4E9-3823B74603AA}" type="presParOf" srcId="{708B8389-BD42-4665-B240-3AE131219411}" destId="{A3950EC2-D63C-4A5C-9398-5A4A84685BAB}" srcOrd="0" destOrd="0" presId="urn:microsoft.com/office/officeart/2008/layout/LinedList"/>
    <dgm:cxn modelId="{DC8DCD75-4B09-43EB-A132-30BD159429A7}" type="presParOf" srcId="{708B8389-BD42-4665-B240-3AE131219411}" destId="{4E122A5B-E6F4-422E-A26C-FFCA1CC2BF7A}" srcOrd="1" destOrd="0" presId="urn:microsoft.com/office/officeart/2008/layout/LinedList"/>
    <dgm:cxn modelId="{0CFE8356-4381-4AF8-A43A-5648213E1785}" type="presParOf" srcId="{10F96523-EAC4-406C-BFF6-3E101F01E6F9}" destId="{79A4C95B-2238-45EC-A609-FBA1EC648F1E}" srcOrd="8" destOrd="0" presId="urn:microsoft.com/office/officeart/2008/layout/LinedList"/>
    <dgm:cxn modelId="{D742A078-6B92-4D6A-8FA7-78D2A0595BA6}" type="presParOf" srcId="{10F96523-EAC4-406C-BFF6-3E101F01E6F9}" destId="{2BF34876-690D-4DC3-A0BB-1C388D9946D3}" srcOrd="9" destOrd="0" presId="urn:microsoft.com/office/officeart/2008/layout/LinedList"/>
    <dgm:cxn modelId="{5654FDFD-FAEE-4D85-9CC1-2DC704E75F44}" type="presParOf" srcId="{2BF34876-690D-4DC3-A0BB-1C388D9946D3}" destId="{E499E5A1-0F9C-49E7-B26C-94B5E2BF6B08}" srcOrd="0" destOrd="0" presId="urn:microsoft.com/office/officeart/2008/layout/LinedList"/>
    <dgm:cxn modelId="{9DD23C26-9506-40D7-9573-D0433417F1A0}" type="presParOf" srcId="{2BF34876-690D-4DC3-A0BB-1C388D9946D3}" destId="{93D9EB9E-213B-442C-807A-D3493F6E2CAA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BF885F93-3E26-428E-B6FA-CAAE6C5FBA0A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2AF16D77-0BAC-4F8A-B93D-94B6B152A62D}">
      <dgm:prSet/>
      <dgm:spPr>
        <a:solidFill>
          <a:schemeClr val="accent3"/>
        </a:solidFill>
        <a:ln>
          <a:noFill/>
        </a:ln>
        <a:effectLst>
          <a:outerShdw blurRad="190500" dist="228600" dir="2700000" algn="ctr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glow" dir="t">
            <a:rot lat="0" lon="0" rev="4800000"/>
          </a:lightRig>
        </a:scene3d>
        <a:sp3d prstMaterial="matte">
          <a:bevelT w="127000" h="63500"/>
        </a:sp3d>
      </dgm:spPr>
      <dgm:t>
        <a:bodyPr/>
        <a:lstStyle/>
        <a:p>
          <a:r>
            <a:rPr lang="en-US" baseline="0" dirty="0"/>
            <a:t>4 areas to look at regarding professional relationships</a:t>
          </a:r>
          <a:endParaRPr lang="en-US" dirty="0"/>
        </a:p>
      </dgm:t>
    </dgm:pt>
    <dgm:pt modelId="{0A404C15-389C-4153-A027-1167D7060661}" type="parTrans" cxnId="{227F917F-0AAA-4630-AF7B-0CBBAE0AC7AA}">
      <dgm:prSet/>
      <dgm:spPr/>
      <dgm:t>
        <a:bodyPr/>
        <a:lstStyle/>
        <a:p>
          <a:endParaRPr lang="en-US"/>
        </a:p>
      </dgm:t>
    </dgm:pt>
    <dgm:pt modelId="{29CBA381-7900-4F88-B570-D73015F5ABCC}" type="sibTrans" cxnId="{227F917F-0AAA-4630-AF7B-0CBBAE0AC7AA}">
      <dgm:prSet/>
      <dgm:spPr/>
      <dgm:t>
        <a:bodyPr/>
        <a:lstStyle/>
        <a:p>
          <a:endParaRPr lang="en-US"/>
        </a:p>
      </dgm:t>
    </dgm:pt>
    <dgm:pt modelId="{8DA094B6-BF8C-4B93-8642-A79D1E8B8217}">
      <dgm:prSet/>
      <dgm:spPr/>
      <dgm:t>
        <a:bodyPr/>
        <a:lstStyle/>
        <a:p>
          <a:r>
            <a:rPr lang="en-US" baseline="0" dirty="0"/>
            <a:t>Professional Boundaries</a:t>
          </a:r>
          <a:endParaRPr lang="en-US" dirty="0"/>
        </a:p>
      </dgm:t>
    </dgm:pt>
    <dgm:pt modelId="{C5F636F5-84A9-44B5-9C1B-8B8FA84A3071}" type="parTrans" cxnId="{A4FE9BB5-DE0F-4FD1-ACE7-078E922CA706}">
      <dgm:prSet/>
      <dgm:spPr/>
      <dgm:t>
        <a:bodyPr/>
        <a:lstStyle/>
        <a:p>
          <a:endParaRPr lang="en-US"/>
        </a:p>
      </dgm:t>
    </dgm:pt>
    <dgm:pt modelId="{1A0BD579-5291-425E-83C3-0E112A8FE53A}" type="sibTrans" cxnId="{A4FE9BB5-DE0F-4FD1-ACE7-078E922CA706}">
      <dgm:prSet/>
      <dgm:spPr/>
      <dgm:t>
        <a:bodyPr/>
        <a:lstStyle/>
        <a:p>
          <a:endParaRPr lang="en-US"/>
        </a:p>
      </dgm:t>
    </dgm:pt>
    <dgm:pt modelId="{DC3C261D-C32C-47F3-9C00-5A1D63BED195}">
      <dgm:prSet/>
      <dgm:spPr/>
      <dgm:t>
        <a:bodyPr/>
        <a:lstStyle/>
        <a:p>
          <a:r>
            <a:rPr lang="en-US" baseline="0"/>
            <a:t>Professional Relationships</a:t>
          </a:r>
          <a:endParaRPr lang="en-US"/>
        </a:p>
      </dgm:t>
    </dgm:pt>
    <dgm:pt modelId="{16C693B0-994B-4A9F-9886-B026FF674ED4}" type="parTrans" cxnId="{B6484C49-954D-4987-AF12-0DE64FA0ED0D}">
      <dgm:prSet/>
      <dgm:spPr/>
      <dgm:t>
        <a:bodyPr/>
        <a:lstStyle/>
        <a:p>
          <a:endParaRPr lang="en-US"/>
        </a:p>
      </dgm:t>
    </dgm:pt>
    <dgm:pt modelId="{1B2D645D-361B-4515-9620-84E8E0036150}" type="sibTrans" cxnId="{B6484C49-954D-4987-AF12-0DE64FA0ED0D}">
      <dgm:prSet/>
      <dgm:spPr/>
      <dgm:t>
        <a:bodyPr/>
        <a:lstStyle/>
        <a:p>
          <a:endParaRPr lang="en-US"/>
        </a:p>
      </dgm:t>
    </dgm:pt>
    <dgm:pt modelId="{15EB2C38-C00C-420F-874A-61374B228E51}">
      <dgm:prSet/>
      <dgm:spPr/>
      <dgm:t>
        <a:bodyPr/>
        <a:lstStyle/>
        <a:p>
          <a:r>
            <a:rPr lang="en-US" baseline="0"/>
            <a:t>Boundary Violations</a:t>
          </a:r>
          <a:endParaRPr lang="en-US"/>
        </a:p>
      </dgm:t>
    </dgm:pt>
    <dgm:pt modelId="{92DDB45A-10F5-4D40-86AA-DFFB32793A44}" type="parTrans" cxnId="{D1E65876-7949-4907-9143-ECC31589FEA7}">
      <dgm:prSet/>
      <dgm:spPr/>
      <dgm:t>
        <a:bodyPr/>
        <a:lstStyle/>
        <a:p>
          <a:endParaRPr lang="en-US"/>
        </a:p>
      </dgm:t>
    </dgm:pt>
    <dgm:pt modelId="{2A5B6DCD-8ABA-4E49-9C97-EC5C740FC43A}" type="sibTrans" cxnId="{D1E65876-7949-4907-9143-ECC31589FEA7}">
      <dgm:prSet/>
      <dgm:spPr/>
      <dgm:t>
        <a:bodyPr/>
        <a:lstStyle/>
        <a:p>
          <a:endParaRPr lang="en-US"/>
        </a:p>
      </dgm:t>
    </dgm:pt>
    <dgm:pt modelId="{440830BE-55B3-4767-894C-4666407733A0}">
      <dgm:prSet/>
      <dgm:spPr/>
      <dgm:t>
        <a:bodyPr/>
        <a:lstStyle/>
        <a:p>
          <a:r>
            <a:rPr lang="en-US" baseline="0" dirty="0"/>
            <a:t>Preventing Boundary Violations</a:t>
          </a:r>
          <a:endParaRPr lang="en-US" dirty="0"/>
        </a:p>
      </dgm:t>
    </dgm:pt>
    <dgm:pt modelId="{1CC0E40B-4D7E-4DFA-94AF-B8DD2F39322C}" type="parTrans" cxnId="{614E8B86-D0CF-476D-B02D-F87051BFD878}">
      <dgm:prSet/>
      <dgm:spPr/>
      <dgm:t>
        <a:bodyPr/>
        <a:lstStyle/>
        <a:p>
          <a:endParaRPr lang="en-US"/>
        </a:p>
      </dgm:t>
    </dgm:pt>
    <dgm:pt modelId="{3AA42B41-EB81-449E-A84C-85B07548A3BD}" type="sibTrans" cxnId="{614E8B86-D0CF-476D-B02D-F87051BFD878}">
      <dgm:prSet/>
      <dgm:spPr/>
      <dgm:t>
        <a:bodyPr/>
        <a:lstStyle/>
        <a:p>
          <a:endParaRPr lang="en-US"/>
        </a:p>
      </dgm:t>
    </dgm:pt>
    <dgm:pt modelId="{47B37972-B2DB-483C-8FF1-F06A642A00A7}" type="pres">
      <dgm:prSet presAssocID="{BF885F93-3E26-428E-B6FA-CAAE6C5FBA0A}" presName="linear" presStyleCnt="0">
        <dgm:presLayoutVars>
          <dgm:animLvl val="lvl"/>
          <dgm:resizeHandles val="exact"/>
        </dgm:presLayoutVars>
      </dgm:prSet>
      <dgm:spPr/>
    </dgm:pt>
    <dgm:pt modelId="{C7521853-D0C7-4D38-AC8F-BE3C0943518F}" type="pres">
      <dgm:prSet presAssocID="{2AF16D77-0BAC-4F8A-B93D-94B6B152A62D}" presName="parentText" presStyleLbl="node1" presStyleIdx="0" presStyleCnt="1">
        <dgm:presLayoutVars>
          <dgm:chMax val="0"/>
          <dgm:bulletEnabled val="1"/>
        </dgm:presLayoutVars>
      </dgm:prSet>
      <dgm:spPr/>
    </dgm:pt>
    <dgm:pt modelId="{A109C4D0-2557-4268-82E7-FA86B3A379AE}" type="pres">
      <dgm:prSet presAssocID="{2AF16D77-0BAC-4F8A-B93D-94B6B152A62D}" presName="childText" presStyleLbl="revTx" presStyleIdx="0" presStyleCnt="1">
        <dgm:presLayoutVars>
          <dgm:bulletEnabled val="1"/>
        </dgm:presLayoutVars>
      </dgm:prSet>
      <dgm:spPr/>
    </dgm:pt>
  </dgm:ptLst>
  <dgm:cxnLst>
    <dgm:cxn modelId="{61F0CA0D-9795-4112-95E1-5ECC90740FE4}" type="presOf" srcId="{2AF16D77-0BAC-4F8A-B93D-94B6B152A62D}" destId="{C7521853-D0C7-4D38-AC8F-BE3C0943518F}" srcOrd="0" destOrd="0" presId="urn:microsoft.com/office/officeart/2005/8/layout/vList2"/>
    <dgm:cxn modelId="{CCAD2538-0F26-4A03-8926-B734D0F64C7A}" type="presOf" srcId="{8DA094B6-BF8C-4B93-8642-A79D1E8B8217}" destId="{A109C4D0-2557-4268-82E7-FA86B3A379AE}" srcOrd="0" destOrd="0" presId="urn:microsoft.com/office/officeart/2005/8/layout/vList2"/>
    <dgm:cxn modelId="{B6484C49-954D-4987-AF12-0DE64FA0ED0D}" srcId="{2AF16D77-0BAC-4F8A-B93D-94B6B152A62D}" destId="{DC3C261D-C32C-47F3-9C00-5A1D63BED195}" srcOrd="1" destOrd="0" parTransId="{16C693B0-994B-4A9F-9886-B026FF674ED4}" sibTransId="{1B2D645D-361B-4515-9620-84E8E0036150}"/>
    <dgm:cxn modelId="{89615675-274A-41D8-8699-21871B87B9DB}" type="presOf" srcId="{440830BE-55B3-4767-894C-4666407733A0}" destId="{A109C4D0-2557-4268-82E7-FA86B3A379AE}" srcOrd="0" destOrd="3" presId="urn:microsoft.com/office/officeart/2005/8/layout/vList2"/>
    <dgm:cxn modelId="{D1E65876-7949-4907-9143-ECC31589FEA7}" srcId="{2AF16D77-0BAC-4F8A-B93D-94B6B152A62D}" destId="{15EB2C38-C00C-420F-874A-61374B228E51}" srcOrd="2" destOrd="0" parTransId="{92DDB45A-10F5-4D40-86AA-DFFB32793A44}" sibTransId="{2A5B6DCD-8ABA-4E49-9C97-EC5C740FC43A}"/>
    <dgm:cxn modelId="{227F917F-0AAA-4630-AF7B-0CBBAE0AC7AA}" srcId="{BF885F93-3E26-428E-B6FA-CAAE6C5FBA0A}" destId="{2AF16D77-0BAC-4F8A-B93D-94B6B152A62D}" srcOrd="0" destOrd="0" parTransId="{0A404C15-389C-4153-A027-1167D7060661}" sibTransId="{29CBA381-7900-4F88-B570-D73015F5ABCC}"/>
    <dgm:cxn modelId="{614E8B86-D0CF-476D-B02D-F87051BFD878}" srcId="{2AF16D77-0BAC-4F8A-B93D-94B6B152A62D}" destId="{440830BE-55B3-4767-894C-4666407733A0}" srcOrd="3" destOrd="0" parTransId="{1CC0E40B-4D7E-4DFA-94AF-B8DD2F39322C}" sibTransId="{3AA42B41-EB81-449E-A84C-85B07548A3BD}"/>
    <dgm:cxn modelId="{7D0D739D-69B8-4511-9CC0-61AB3236E1F5}" type="presOf" srcId="{DC3C261D-C32C-47F3-9C00-5A1D63BED195}" destId="{A109C4D0-2557-4268-82E7-FA86B3A379AE}" srcOrd="0" destOrd="1" presId="urn:microsoft.com/office/officeart/2005/8/layout/vList2"/>
    <dgm:cxn modelId="{F39809A1-8AF4-4C51-911B-DC503C6C4687}" type="presOf" srcId="{15EB2C38-C00C-420F-874A-61374B228E51}" destId="{A109C4D0-2557-4268-82E7-FA86B3A379AE}" srcOrd="0" destOrd="2" presId="urn:microsoft.com/office/officeart/2005/8/layout/vList2"/>
    <dgm:cxn modelId="{A4FE9BB5-DE0F-4FD1-ACE7-078E922CA706}" srcId="{2AF16D77-0BAC-4F8A-B93D-94B6B152A62D}" destId="{8DA094B6-BF8C-4B93-8642-A79D1E8B8217}" srcOrd="0" destOrd="0" parTransId="{C5F636F5-84A9-44B5-9C1B-8B8FA84A3071}" sibTransId="{1A0BD579-5291-425E-83C3-0E112A8FE53A}"/>
    <dgm:cxn modelId="{42D9BCF9-92F5-4E6B-BDE0-17BEE15310C8}" type="presOf" srcId="{BF885F93-3E26-428E-B6FA-CAAE6C5FBA0A}" destId="{47B37972-B2DB-483C-8FF1-F06A642A00A7}" srcOrd="0" destOrd="0" presId="urn:microsoft.com/office/officeart/2005/8/layout/vList2"/>
    <dgm:cxn modelId="{AB04584A-575C-41A4-BCF3-05E1580C22FE}" type="presParOf" srcId="{47B37972-B2DB-483C-8FF1-F06A642A00A7}" destId="{C7521853-D0C7-4D38-AC8F-BE3C0943518F}" srcOrd="0" destOrd="0" presId="urn:microsoft.com/office/officeart/2005/8/layout/vList2"/>
    <dgm:cxn modelId="{AEE32CE8-0CAD-4046-BB7B-311C2792A8F4}" type="presParOf" srcId="{47B37972-B2DB-483C-8FF1-F06A642A00A7}" destId="{A109C4D0-2557-4268-82E7-FA86B3A379AE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AB81185B-203C-405B-A270-FF40E1A62D61}" type="doc">
      <dgm:prSet loTypeId="urn:microsoft.com/office/officeart/2018/2/layout/IconVerticalSolidList" loCatId="icon" qsTypeId="urn:microsoft.com/office/officeart/2005/8/quickstyle/simple1" qsCatId="simple" csTypeId="urn:microsoft.com/office/officeart/2005/8/colors/accent3_2" csCatId="accent3" phldr="1"/>
      <dgm:spPr/>
      <dgm:t>
        <a:bodyPr/>
        <a:lstStyle/>
        <a:p>
          <a:endParaRPr lang="en-US"/>
        </a:p>
      </dgm:t>
    </dgm:pt>
    <dgm:pt modelId="{61387F0D-EB98-466B-B34F-2588C66C1BF6}">
      <dgm:prSet/>
      <dgm:spPr/>
      <dgm:t>
        <a:bodyPr/>
        <a:lstStyle/>
        <a:p>
          <a:r>
            <a:rPr lang="en-US" dirty="0"/>
            <a:t>Have limits that allow for a safe relationship with the client based on the client’s needs </a:t>
          </a:r>
        </a:p>
      </dgm:t>
    </dgm:pt>
    <dgm:pt modelId="{4E9FEEA8-8EC0-46A7-B29B-5359D036F2B0}" type="parTrans" cxnId="{492A6111-D5F1-4FE4-BCEB-DA1DA8E4D438}">
      <dgm:prSet/>
      <dgm:spPr/>
      <dgm:t>
        <a:bodyPr/>
        <a:lstStyle/>
        <a:p>
          <a:endParaRPr lang="en-US"/>
        </a:p>
      </dgm:t>
    </dgm:pt>
    <dgm:pt modelId="{EC728874-7125-4FB5-9775-3EF0D546906D}" type="sibTrans" cxnId="{492A6111-D5F1-4FE4-BCEB-DA1DA8E4D438}">
      <dgm:prSet/>
      <dgm:spPr/>
      <dgm:t>
        <a:bodyPr/>
        <a:lstStyle/>
        <a:p>
          <a:endParaRPr lang="en-US"/>
        </a:p>
      </dgm:t>
    </dgm:pt>
    <dgm:pt modelId="{E3834EB6-FABA-4F73-B251-E040625B3FF1}">
      <dgm:prSet/>
      <dgm:spPr/>
      <dgm:t>
        <a:bodyPr/>
        <a:lstStyle/>
        <a:p>
          <a:r>
            <a:rPr lang="en-US" dirty="0"/>
            <a:t>Provide a safe space</a:t>
          </a:r>
        </a:p>
      </dgm:t>
    </dgm:pt>
    <dgm:pt modelId="{640D9472-A510-4521-99AD-35DDC0291A3F}" type="parTrans" cxnId="{31085CDF-17A7-4D29-9E84-31299A261F04}">
      <dgm:prSet/>
      <dgm:spPr/>
      <dgm:t>
        <a:bodyPr/>
        <a:lstStyle/>
        <a:p>
          <a:endParaRPr lang="en-US"/>
        </a:p>
      </dgm:t>
    </dgm:pt>
    <dgm:pt modelId="{625BAB35-43D2-4098-BCBF-1D522CF44A15}" type="sibTrans" cxnId="{31085CDF-17A7-4D29-9E84-31299A261F04}">
      <dgm:prSet/>
      <dgm:spPr/>
      <dgm:t>
        <a:bodyPr/>
        <a:lstStyle/>
        <a:p>
          <a:endParaRPr lang="en-US"/>
        </a:p>
      </dgm:t>
    </dgm:pt>
    <dgm:pt modelId="{6963A65E-C181-4BB9-9B74-19312D2C1D48}" type="pres">
      <dgm:prSet presAssocID="{AB81185B-203C-405B-A270-FF40E1A62D61}" presName="root" presStyleCnt="0">
        <dgm:presLayoutVars>
          <dgm:dir/>
          <dgm:resizeHandles val="exact"/>
        </dgm:presLayoutVars>
      </dgm:prSet>
      <dgm:spPr/>
    </dgm:pt>
    <dgm:pt modelId="{4DDDFCFB-2C65-464D-888A-C17798460CDC}" type="pres">
      <dgm:prSet presAssocID="{61387F0D-EB98-466B-B34F-2588C66C1BF6}" presName="compNode" presStyleCnt="0"/>
      <dgm:spPr/>
    </dgm:pt>
    <dgm:pt modelId="{FD8AC7F5-FF79-4F5E-B35E-9DB6FC663CBB}" type="pres">
      <dgm:prSet presAssocID="{61387F0D-EB98-466B-B34F-2588C66C1BF6}" presName="bgRect" presStyleLbl="bgShp" presStyleIdx="0" presStyleCnt="2"/>
      <dgm:spPr/>
    </dgm:pt>
    <dgm:pt modelId="{D215DD27-949A-49FC-9C18-357BA47888DA}" type="pres">
      <dgm:prSet presAssocID="{61387F0D-EB98-466B-B34F-2588C66C1BF6}" presName="iconRect" presStyleLbl="node1" presStyleIdx="0" presStyleCnt="2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Handshake"/>
        </a:ext>
      </dgm:extLst>
    </dgm:pt>
    <dgm:pt modelId="{A95E9693-1FFC-4F93-89F5-AF06707257C3}" type="pres">
      <dgm:prSet presAssocID="{61387F0D-EB98-466B-B34F-2588C66C1BF6}" presName="spaceRect" presStyleCnt="0"/>
      <dgm:spPr/>
    </dgm:pt>
    <dgm:pt modelId="{14D37B86-38A1-4AAE-A9DB-ECDAAC5FAD9A}" type="pres">
      <dgm:prSet presAssocID="{61387F0D-EB98-466B-B34F-2588C66C1BF6}" presName="parTx" presStyleLbl="revTx" presStyleIdx="0" presStyleCnt="2">
        <dgm:presLayoutVars>
          <dgm:chMax val="0"/>
          <dgm:chPref val="0"/>
        </dgm:presLayoutVars>
      </dgm:prSet>
      <dgm:spPr/>
    </dgm:pt>
    <dgm:pt modelId="{8840230C-5EAC-4C45-855D-3A420A3B06C6}" type="pres">
      <dgm:prSet presAssocID="{EC728874-7125-4FB5-9775-3EF0D546906D}" presName="sibTrans" presStyleCnt="0"/>
      <dgm:spPr/>
    </dgm:pt>
    <dgm:pt modelId="{E6094825-F548-42EE-98CD-867A319723C9}" type="pres">
      <dgm:prSet presAssocID="{E3834EB6-FABA-4F73-B251-E040625B3FF1}" presName="compNode" presStyleCnt="0"/>
      <dgm:spPr/>
    </dgm:pt>
    <dgm:pt modelId="{FAAC3739-5D32-442B-898D-6AFB32379318}" type="pres">
      <dgm:prSet presAssocID="{E3834EB6-FABA-4F73-B251-E040625B3FF1}" presName="bgRect" presStyleLbl="bgShp" presStyleIdx="1" presStyleCnt="2"/>
      <dgm:spPr/>
    </dgm:pt>
    <dgm:pt modelId="{F9DECDF3-FF8D-47EC-933E-FA51CA1D222D}" type="pres">
      <dgm:prSet presAssocID="{E3834EB6-FABA-4F73-B251-E040625B3FF1}" presName="iconRect" presStyleLbl="node1" presStyleIdx="1" presStyleCnt="2"/>
      <dgm:spPr>
        <a:blipFill>
          <a:blip xmlns:r="http://schemas.openxmlformats.org/officeDocument/2006/relationships"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Seat Belt with solid fill"/>
        </a:ext>
      </dgm:extLst>
    </dgm:pt>
    <dgm:pt modelId="{CDD71E29-145B-44FE-8433-0D270D278247}" type="pres">
      <dgm:prSet presAssocID="{E3834EB6-FABA-4F73-B251-E040625B3FF1}" presName="spaceRect" presStyleCnt="0"/>
      <dgm:spPr/>
    </dgm:pt>
    <dgm:pt modelId="{CC89CBD2-E1BB-4AC0-9D7E-8389CECD449E}" type="pres">
      <dgm:prSet presAssocID="{E3834EB6-FABA-4F73-B251-E040625B3FF1}" presName="parTx" presStyleLbl="revTx" presStyleIdx="1" presStyleCnt="2">
        <dgm:presLayoutVars>
          <dgm:chMax val="0"/>
          <dgm:chPref val="0"/>
        </dgm:presLayoutVars>
      </dgm:prSet>
      <dgm:spPr/>
    </dgm:pt>
  </dgm:ptLst>
  <dgm:cxnLst>
    <dgm:cxn modelId="{492A6111-D5F1-4FE4-BCEB-DA1DA8E4D438}" srcId="{AB81185B-203C-405B-A270-FF40E1A62D61}" destId="{61387F0D-EB98-466B-B34F-2588C66C1BF6}" srcOrd="0" destOrd="0" parTransId="{4E9FEEA8-8EC0-46A7-B29B-5359D036F2B0}" sibTransId="{EC728874-7125-4FB5-9775-3EF0D546906D}"/>
    <dgm:cxn modelId="{58BC6960-9B02-40E4-BABE-0586D15CA4D0}" type="presOf" srcId="{E3834EB6-FABA-4F73-B251-E040625B3FF1}" destId="{CC89CBD2-E1BB-4AC0-9D7E-8389CECD449E}" srcOrd="0" destOrd="0" presId="urn:microsoft.com/office/officeart/2018/2/layout/IconVerticalSolidList"/>
    <dgm:cxn modelId="{14A5AC94-AF1D-4FD3-93FD-AFAC1D5F2447}" type="presOf" srcId="{AB81185B-203C-405B-A270-FF40E1A62D61}" destId="{6963A65E-C181-4BB9-9B74-19312D2C1D48}" srcOrd="0" destOrd="0" presId="urn:microsoft.com/office/officeart/2018/2/layout/IconVerticalSolidList"/>
    <dgm:cxn modelId="{D16C7ED5-0EBE-42A6-9E48-CB38AA31576F}" type="presOf" srcId="{61387F0D-EB98-466B-B34F-2588C66C1BF6}" destId="{14D37B86-38A1-4AAE-A9DB-ECDAAC5FAD9A}" srcOrd="0" destOrd="0" presId="urn:microsoft.com/office/officeart/2018/2/layout/IconVerticalSolidList"/>
    <dgm:cxn modelId="{31085CDF-17A7-4D29-9E84-31299A261F04}" srcId="{AB81185B-203C-405B-A270-FF40E1A62D61}" destId="{E3834EB6-FABA-4F73-B251-E040625B3FF1}" srcOrd="1" destOrd="0" parTransId="{640D9472-A510-4521-99AD-35DDC0291A3F}" sibTransId="{625BAB35-43D2-4098-BCBF-1D522CF44A15}"/>
    <dgm:cxn modelId="{7C1EDBBA-4F5B-4020-97F0-62688226F7E9}" type="presParOf" srcId="{6963A65E-C181-4BB9-9B74-19312D2C1D48}" destId="{4DDDFCFB-2C65-464D-888A-C17798460CDC}" srcOrd="0" destOrd="0" presId="urn:microsoft.com/office/officeart/2018/2/layout/IconVerticalSolidList"/>
    <dgm:cxn modelId="{D493AA9E-814C-43B1-B764-0DF8EFAB279A}" type="presParOf" srcId="{4DDDFCFB-2C65-464D-888A-C17798460CDC}" destId="{FD8AC7F5-FF79-4F5E-B35E-9DB6FC663CBB}" srcOrd="0" destOrd="0" presId="urn:microsoft.com/office/officeart/2018/2/layout/IconVerticalSolidList"/>
    <dgm:cxn modelId="{AC7912FC-C6D6-43E6-AD34-E3F8ACC73AE9}" type="presParOf" srcId="{4DDDFCFB-2C65-464D-888A-C17798460CDC}" destId="{D215DD27-949A-49FC-9C18-357BA47888DA}" srcOrd="1" destOrd="0" presId="urn:microsoft.com/office/officeart/2018/2/layout/IconVerticalSolidList"/>
    <dgm:cxn modelId="{F158D6A4-6B60-4947-8C96-C9A344EC07DE}" type="presParOf" srcId="{4DDDFCFB-2C65-464D-888A-C17798460CDC}" destId="{A95E9693-1FFC-4F93-89F5-AF06707257C3}" srcOrd="2" destOrd="0" presId="urn:microsoft.com/office/officeart/2018/2/layout/IconVerticalSolidList"/>
    <dgm:cxn modelId="{45D892B2-97A4-4B71-861E-36041AA3F9AE}" type="presParOf" srcId="{4DDDFCFB-2C65-464D-888A-C17798460CDC}" destId="{14D37B86-38A1-4AAE-A9DB-ECDAAC5FAD9A}" srcOrd="3" destOrd="0" presId="urn:microsoft.com/office/officeart/2018/2/layout/IconVerticalSolidList"/>
    <dgm:cxn modelId="{7D95C685-0670-42F6-9993-7624CF700A2A}" type="presParOf" srcId="{6963A65E-C181-4BB9-9B74-19312D2C1D48}" destId="{8840230C-5EAC-4C45-855D-3A420A3B06C6}" srcOrd="1" destOrd="0" presId="urn:microsoft.com/office/officeart/2018/2/layout/IconVerticalSolidList"/>
    <dgm:cxn modelId="{17E762CA-E2F5-4E6F-9649-9684B1469350}" type="presParOf" srcId="{6963A65E-C181-4BB9-9B74-19312D2C1D48}" destId="{E6094825-F548-42EE-98CD-867A319723C9}" srcOrd="2" destOrd="0" presId="urn:microsoft.com/office/officeart/2018/2/layout/IconVerticalSolidList"/>
    <dgm:cxn modelId="{F0F40639-591E-4FAE-9927-8E13B03E0892}" type="presParOf" srcId="{E6094825-F548-42EE-98CD-867A319723C9}" destId="{FAAC3739-5D32-442B-898D-6AFB32379318}" srcOrd="0" destOrd="0" presId="urn:microsoft.com/office/officeart/2018/2/layout/IconVerticalSolidList"/>
    <dgm:cxn modelId="{3F4767CA-3163-4A44-8AAB-B58389E5784B}" type="presParOf" srcId="{E6094825-F548-42EE-98CD-867A319723C9}" destId="{F9DECDF3-FF8D-47EC-933E-FA51CA1D222D}" srcOrd="1" destOrd="0" presId="urn:microsoft.com/office/officeart/2018/2/layout/IconVerticalSolidList"/>
    <dgm:cxn modelId="{D8DBD6C1-510E-4D8C-81DC-F0FA0BD89351}" type="presParOf" srcId="{E6094825-F548-42EE-98CD-867A319723C9}" destId="{CDD71E29-145B-44FE-8433-0D270D278247}" srcOrd="2" destOrd="0" presId="urn:microsoft.com/office/officeart/2018/2/layout/IconVerticalSolidList"/>
    <dgm:cxn modelId="{A72B6795-7263-4A61-A4E4-0A2B0C3D994B}" type="presParOf" srcId="{E6094825-F548-42EE-98CD-867A319723C9}" destId="{CC89CBD2-E1BB-4AC0-9D7E-8389CECD449E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AB81185B-203C-405B-A270-FF40E1A62D61}" type="doc">
      <dgm:prSet loTypeId="urn:microsoft.com/office/officeart/2018/2/layout/IconVerticalSolidList" loCatId="icon" qsTypeId="urn:microsoft.com/office/officeart/2005/8/quickstyle/simple1" qsCatId="simple" csTypeId="urn:microsoft.com/office/officeart/2005/8/colors/accent3_2" csCatId="accent3" phldr="1"/>
      <dgm:spPr/>
      <dgm:t>
        <a:bodyPr/>
        <a:lstStyle/>
        <a:p>
          <a:endParaRPr lang="en-US"/>
        </a:p>
      </dgm:t>
    </dgm:pt>
    <dgm:pt modelId="{61387F0D-EB98-466B-B34F-2588C66C1BF6}">
      <dgm:prSet/>
      <dgm:spPr/>
      <dgm:t>
        <a:bodyPr/>
        <a:lstStyle/>
        <a:p>
          <a:r>
            <a:rPr lang="en-US" dirty="0"/>
            <a:t>Moral standards or values and related behavior</a:t>
          </a:r>
        </a:p>
      </dgm:t>
    </dgm:pt>
    <dgm:pt modelId="{4E9FEEA8-8EC0-46A7-B29B-5359D036F2B0}" type="parTrans" cxnId="{492A6111-D5F1-4FE4-BCEB-DA1DA8E4D438}">
      <dgm:prSet/>
      <dgm:spPr/>
      <dgm:t>
        <a:bodyPr/>
        <a:lstStyle/>
        <a:p>
          <a:endParaRPr lang="en-US"/>
        </a:p>
      </dgm:t>
    </dgm:pt>
    <dgm:pt modelId="{EC728874-7125-4FB5-9775-3EF0D546906D}" type="sibTrans" cxnId="{492A6111-D5F1-4FE4-BCEB-DA1DA8E4D438}">
      <dgm:prSet/>
      <dgm:spPr/>
      <dgm:t>
        <a:bodyPr/>
        <a:lstStyle/>
        <a:p>
          <a:endParaRPr lang="en-US"/>
        </a:p>
      </dgm:t>
    </dgm:pt>
    <dgm:pt modelId="{E3834EB6-FABA-4F73-B251-E040625B3FF1}">
      <dgm:prSet/>
      <dgm:spPr/>
      <dgm:t>
        <a:bodyPr/>
        <a:lstStyle/>
        <a:p>
          <a:r>
            <a:rPr lang="en-US" baseline="0" dirty="0"/>
            <a:t>A system of principles governing morality and acceptable conduct</a:t>
          </a:r>
          <a:endParaRPr lang="en-US" dirty="0"/>
        </a:p>
      </dgm:t>
    </dgm:pt>
    <dgm:pt modelId="{640D9472-A510-4521-99AD-35DDC0291A3F}" type="parTrans" cxnId="{31085CDF-17A7-4D29-9E84-31299A261F04}">
      <dgm:prSet/>
      <dgm:spPr/>
      <dgm:t>
        <a:bodyPr/>
        <a:lstStyle/>
        <a:p>
          <a:endParaRPr lang="en-US"/>
        </a:p>
      </dgm:t>
    </dgm:pt>
    <dgm:pt modelId="{625BAB35-43D2-4098-BCBF-1D522CF44A15}" type="sibTrans" cxnId="{31085CDF-17A7-4D29-9E84-31299A261F04}">
      <dgm:prSet/>
      <dgm:spPr/>
      <dgm:t>
        <a:bodyPr/>
        <a:lstStyle/>
        <a:p>
          <a:endParaRPr lang="en-US"/>
        </a:p>
      </dgm:t>
    </dgm:pt>
    <dgm:pt modelId="{6963A65E-C181-4BB9-9B74-19312D2C1D48}" type="pres">
      <dgm:prSet presAssocID="{AB81185B-203C-405B-A270-FF40E1A62D61}" presName="root" presStyleCnt="0">
        <dgm:presLayoutVars>
          <dgm:dir/>
          <dgm:resizeHandles val="exact"/>
        </dgm:presLayoutVars>
      </dgm:prSet>
      <dgm:spPr/>
    </dgm:pt>
    <dgm:pt modelId="{4DDDFCFB-2C65-464D-888A-C17798460CDC}" type="pres">
      <dgm:prSet presAssocID="{61387F0D-EB98-466B-B34F-2588C66C1BF6}" presName="compNode" presStyleCnt="0"/>
      <dgm:spPr/>
    </dgm:pt>
    <dgm:pt modelId="{FD8AC7F5-FF79-4F5E-B35E-9DB6FC663CBB}" type="pres">
      <dgm:prSet presAssocID="{61387F0D-EB98-466B-B34F-2588C66C1BF6}" presName="bgRect" presStyleLbl="bgShp" presStyleIdx="0" presStyleCnt="2"/>
      <dgm:spPr/>
    </dgm:pt>
    <dgm:pt modelId="{D215DD27-949A-49FC-9C18-357BA47888DA}" type="pres">
      <dgm:prSet presAssocID="{61387F0D-EB98-466B-B34F-2588C66C1BF6}" presName="iconRect" presStyleLbl="node1" presStyleIdx="0" presStyleCnt="2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Questions"/>
        </a:ext>
      </dgm:extLst>
    </dgm:pt>
    <dgm:pt modelId="{A95E9693-1FFC-4F93-89F5-AF06707257C3}" type="pres">
      <dgm:prSet presAssocID="{61387F0D-EB98-466B-B34F-2588C66C1BF6}" presName="spaceRect" presStyleCnt="0"/>
      <dgm:spPr/>
    </dgm:pt>
    <dgm:pt modelId="{14D37B86-38A1-4AAE-A9DB-ECDAAC5FAD9A}" type="pres">
      <dgm:prSet presAssocID="{61387F0D-EB98-466B-B34F-2588C66C1BF6}" presName="parTx" presStyleLbl="revTx" presStyleIdx="0" presStyleCnt="2">
        <dgm:presLayoutVars>
          <dgm:chMax val="0"/>
          <dgm:chPref val="0"/>
        </dgm:presLayoutVars>
      </dgm:prSet>
      <dgm:spPr/>
    </dgm:pt>
    <dgm:pt modelId="{8840230C-5EAC-4C45-855D-3A420A3B06C6}" type="pres">
      <dgm:prSet presAssocID="{EC728874-7125-4FB5-9775-3EF0D546906D}" presName="sibTrans" presStyleCnt="0"/>
      <dgm:spPr/>
    </dgm:pt>
    <dgm:pt modelId="{E6094825-F548-42EE-98CD-867A319723C9}" type="pres">
      <dgm:prSet presAssocID="{E3834EB6-FABA-4F73-B251-E040625B3FF1}" presName="compNode" presStyleCnt="0"/>
      <dgm:spPr/>
    </dgm:pt>
    <dgm:pt modelId="{FAAC3739-5D32-442B-898D-6AFB32379318}" type="pres">
      <dgm:prSet presAssocID="{E3834EB6-FABA-4F73-B251-E040625B3FF1}" presName="bgRect" presStyleLbl="bgShp" presStyleIdx="1" presStyleCnt="2"/>
      <dgm:spPr/>
    </dgm:pt>
    <dgm:pt modelId="{F9DECDF3-FF8D-47EC-933E-FA51CA1D222D}" type="pres">
      <dgm:prSet presAssocID="{E3834EB6-FABA-4F73-B251-E040625B3FF1}" presName="iconRect" presStyleLbl="node1" presStyleIdx="1" presStyleCnt="2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Scales of Justice"/>
        </a:ext>
      </dgm:extLst>
    </dgm:pt>
    <dgm:pt modelId="{CDD71E29-145B-44FE-8433-0D270D278247}" type="pres">
      <dgm:prSet presAssocID="{E3834EB6-FABA-4F73-B251-E040625B3FF1}" presName="spaceRect" presStyleCnt="0"/>
      <dgm:spPr/>
    </dgm:pt>
    <dgm:pt modelId="{CC89CBD2-E1BB-4AC0-9D7E-8389CECD449E}" type="pres">
      <dgm:prSet presAssocID="{E3834EB6-FABA-4F73-B251-E040625B3FF1}" presName="parTx" presStyleLbl="revTx" presStyleIdx="1" presStyleCnt="2">
        <dgm:presLayoutVars>
          <dgm:chMax val="0"/>
          <dgm:chPref val="0"/>
        </dgm:presLayoutVars>
      </dgm:prSet>
      <dgm:spPr/>
    </dgm:pt>
  </dgm:ptLst>
  <dgm:cxnLst>
    <dgm:cxn modelId="{492A6111-D5F1-4FE4-BCEB-DA1DA8E4D438}" srcId="{AB81185B-203C-405B-A270-FF40E1A62D61}" destId="{61387F0D-EB98-466B-B34F-2588C66C1BF6}" srcOrd="0" destOrd="0" parTransId="{4E9FEEA8-8EC0-46A7-B29B-5359D036F2B0}" sibTransId="{EC728874-7125-4FB5-9775-3EF0D546906D}"/>
    <dgm:cxn modelId="{58BC6960-9B02-40E4-BABE-0586D15CA4D0}" type="presOf" srcId="{E3834EB6-FABA-4F73-B251-E040625B3FF1}" destId="{CC89CBD2-E1BB-4AC0-9D7E-8389CECD449E}" srcOrd="0" destOrd="0" presId="urn:microsoft.com/office/officeart/2018/2/layout/IconVerticalSolidList"/>
    <dgm:cxn modelId="{14A5AC94-AF1D-4FD3-93FD-AFAC1D5F2447}" type="presOf" srcId="{AB81185B-203C-405B-A270-FF40E1A62D61}" destId="{6963A65E-C181-4BB9-9B74-19312D2C1D48}" srcOrd="0" destOrd="0" presId="urn:microsoft.com/office/officeart/2018/2/layout/IconVerticalSolidList"/>
    <dgm:cxn modelId="{D16C7ED5-0EBE-42A6-9E48-CB38AA31576F}" type="presOf" srcId="{61387F0D-EB98-466B-B34F-2588C66C1BF6}" destId="{14D37B86-38A1-4AAE-A9DB-ECDAAC5FAD9A}" srcOrd="0" destOrd="0" presId="urn:microsoft.com/office/officeart/2018/2/layout/IconVerticalSolidList"/>
    <dgm:cxn modelId="{31085CDF-17A7-4D29-9E84-31299A261F04}" srcId="{AB81185B-203C-405B-A270-FF40E1A62D61}" destId="{E3834EB6-FABA-4F73-B251-E040625B3FF1}" srcOrd="1" destOrd="0" parTransId="{640D9472-A510-4521-99AD-35DDC0291A3F}" sibTransId="{625BAB35-43D2-4098-BCBF-1D522CF44A15}"/>
    <dgm:cxn modelId="{7C1EDBBA-4F5B-4020-97F0-62688226F7E9}" type="presParOf" srcId="{6963A65E-C181-4BB9-9B74-19312D2C1D48}" destId="{4DDDFCFB-2C65-464D-888A-C17798460CDC}" srcOrd="0" destOrd="0" presId="urn:microsoft.com/office/officeart/2018/2/layout/IconVerticalSolidList"/>
    <dgm:cxn modelId="{D493AA9E-814C-43B1-B764-0DF8EFAB279A}" type="presParOf" srcId="{4DDDFCFB-2C65-464D-888A-C17798460CDC}" destId="{FD8AC7F5-FF79-4F5E-B35E-9DB6FC663CBB}" srcOrd="0" destOrd="0" presId="urn:microsoft.com/office/officeart/2018/2/layout/IconVerticalSolidList"/>
    <dgm:cxn modelId="{AC7912FC-C6D6-43E6-AD34-E3F8ACC73AE9}" type="presParOf" srcId="{4DDDFCFB-2C65-464D-888A-C17798460CDC}" destId="{D215DD27-949A-49FC-9C18-357BA47888DA}" srcOrd="1" destOrd="0" presId="urn:microsoft.com/office/officeart/2018/2/layout/IconVerticalSolidList"/>
    <dgm:cxn modelId="{F158D6A4-6B60-4947-8C96-C9A344EC07DE}" type="presParOf" srcId="{4DDDFCFB-2C65-464D-888A-C17798460CDC}" destId="{A95E9693-1FFC-4F93-89F5-AF06707257C3}" srcOrd="2" destOrd="0" presId="urn:microsoft.com/office/officeart/2018/2/layout/IconVerticalSolidList"/>
    <dgm:cxn modelId="{45D892B2-97A4-4B71-861E-36041AA3F9AE}" type="presParOf" srcId="{4DDDFCFB-2C65-464D-888A-C17798460CDC}" destId="{14D37B86-38A1-4AAE-A9DB-ECDAAC5FAD9A}" srcOrd="3" destOrd="0" presId="urn:microsoft.com/office/officeart/2018/2/layout/IconVerticalSolidList"/>
    <dgm:cxn modelId="{7D95C685-0670-42F6-9993-7624CF700A2A}" type="presParOf" srcId="{6963A65E-C181-4BB9-9B74-19312D2C1D48}" destId="{8840230C-5EAC-4C45-855D-3A420A3B06C6}" srcOrd="1" destOrd="0" presId="urn:microsoft.com/office/officeart/2018/2/layout/IconVerticalSolidList"/>
    <dgm:cxn modelId="{17E762CA-E2F5-4E6F-9649-9684B1469350}" type="presParOf" srcId="{6963A65E-C181-4BB9-9B74-19312D2C1D48}" destId="{E6094825-F548-42EE-98CD-867A319723C9}" srcOrd="2" destOrd="0" presId="urn:microsoft.com/office/officeart/2018/2/layout/IconVerticalSolidList"/>
    <dgm:cxn modelId="{F0F40639-591E-4FAE-9927-8E13B03E0892}" type="presParOf" srcId="{E6094825-F548-42EE-98CD-867A319723C9}" destId="{FAAC3739-5D32-442B-898D-6AFB32379318}" srcOrd="0" destOrd="0" presId="urn:microsoft.com/office/officeart/2018/2/layout/IconVerticalSolidList"/>
    <dgm:cxn modelId="{3F4767CA-3163-4A44-8AAB-B58389E5784B}" type="presParOf" srcId="{E6094825-F548-42EE-98CD-867A319723C9}" destId="{F9DECDF3-FF8D-47EC-933E-FA51CA1D222D}" srcOrd="1" destOrd="0" presId="urn:microsoft.com/office/officeart/2018/2/layout/IconVerticalSolidList"/>
    <dgm:cxn modelId="{D8DBD6C1-510E-4D8C-81DC-F0FA0BD89351}" type="presParOf" srcId="{E6094825-F548-42EE-98CD-867A319723C9}" destId="{CDD71E29-145B-44FE-8433-0D270D278247}" srcOrd="2" destOrd="0" presId="urn:microsoft.com/office/officeart/2018/2/layout/IconVerticalSolidList"/>
    <dgm:cxn modelId="{A72B6795-7263-4A61-A4E4-0A2B0C3D994B}" type="presParOf" srcId="{E6094825-F548-42EE-98CD-867A319723C9}" destId="{CC89CBD2-E1BB-4AC0-9D7E-8389CECD449E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F4C8A77-A9F0-4066-8542-0F16F488193F}">
      <dsp:nvSpPr>
        <dsp:cNvPr id="0" name=""/>
        <dsp:cNvSpPr/>
      </dsp:nvSpPr>
      <dsp:spPr>
        <a:xfrm>
          <a:off x="0" y="2249"/>
          <a:ext cx="8480612" cy="0"/>
        </a:xfrm>
        <a:prstGeom prst="lin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EA00228E-494C-4078-86B7-39E0F7CF5589}">
      <dsp:nvSpPr>
        <dsp:cNvPr id="0" name=""/>
        <dsp:cNvSpPr/>
      </dsp:nvSpPr>
      <dsp:spPr>
        <a:xfrm>
          <a:off x="0" y="2249"/>
          <a:ext cx="8480612" cy="153414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/>
            <a:t>A man without ethics is a wild beast loosed upon this world.                                      </a:t>
          </a:r>
          <a:r>
            <a:rPr lang="en-US" sz="2100" kern="1200" dirty="0"/>
            <a:t>					</a:t>
          </a:r>
          <a:r>
            <a:rPr lang="en-US" sz="2100" b="1" kern="1200" dirty="0"/>
            <a:t>Albert Camus</a:t>
          </a:r>
          <a:endParaRPr lang="en-US" sz="2100" kern="1200" dirty="0"/>
        </a:p>
      </dsp:txBody>
      <dsp:txXfrm>
        <a:off x="0" y="2249"/>
        <a:ext cx="8480612" cy="1534142"/>
      </dsp:txXfrm>
    </dsp:sp>
    <dsp:sp modelId="{D9890F16-439F-4A74-836B-103BB23B5227}">
      <dsp:nvSpPr>
        <dsp:cNvPr id="0" name=""/>
        <dsp:cNvSpPr/>
      </dsp:nvSpPr>
      <dsp:spPr>
        <a:xfrm>
          <a:off x="0" y="1536391"/>
          <a:ext cx="8480612" cy="0"/>
        </a:xfrm>
        <a:prstGeom prst="line">
          <a:avLst/>
        </a:prstGeom>
        <a:gradFill rotWithShape="0">
          <a:gsLst>
            <a:gs pos="0">
              <a:schemeClr val="accent2">
                <a:hueOff val="5060348"/>
                <a:satOff val="10976"/>
                <a:lumOff val="-2745"/>
                <a:alphaOff val="0"/>
                <a:shade val="51000"/>
                <a:satMod val="130000"/>
              </a:schemeClr>
            </a:gs>
            <a:gs pos="80000">
              <a:schemeClr val="accent2">
                <a:hueOff val="5060348"/>
                <a:satOff val="10976"/>
                <a:lumOff val="-2745"/>
                <a:alphaOff val="0"/>
                <a:shade val="93000"/>
                <a:satMod val="130000"/>
              </a:schemeClr>
            </a:gs>
            <a:gs pos="100000">
              <a:schemeClr val="accent2">
                <a:hueOff val="5060348"/>
                <a:satOff val="10976"/>
                <a:lumOff val="-2745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2">
              <a:hueOff val="5060348"/>
              <a:satOff val="10976"/>
              <a:lumOff val="-2745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042327D7-39D9-4216-9558-D73B2F45A681}">
      <dsp:nvSpPr>
        <dsp:cNvPr id="0" name=""/>
        <dsp:cNvSpPr/>
      </dsp:nvSpPr>
      <dsp:spPr>
        <a:xfrm>
          <a:off x="0" y="1536391"/>
          <a:ext cx="8480612" cy="153414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/>
            <a:t>Non-violence leads to the highest ethics, which is the goal of all evolution. Until we stop harming all other living beings, we are still savages. </a:t>
          </a:r>
          <a:br>
            <a:rPr lang="en-US" sz="2400" kern="1200" dirty="0"/>
          </a:br>
          <a:r>
            <a:rPr lang="en-US" sz="2100" kern="1200" dirty="0"/>
            <a:t>					</a:t>
          </a:r>
          <a:r>
            <a:rPr lang="en-US" sz="2100" b="1" kern="1200" dirty="0"/>
            <a:t>Thomas A. Edison</a:t>
          </a:r>
          <a:endParaRPr lang="en-US" sz="2100" kern="1200" dirty="0"/>
        </a:p>
      </dsp:txBody>
      <dsp:txXfrm>
        <a:off x="0" y="1536391"/>
        <a:ext cx="8480612" cy="1534142"/>
      </dsp:txXfrm>
    </dsp:sp>
    <dsp:sp modelId="{257A4687-47B5-49F6-8C34-2C325CDFDE47}">
      <dsp:nvSpPr>
        <dsp:cNvPr id="0" name=""/>
        <dsp:cNvSpPr/>
      </dsp:nvSpPr>
      <dsp:spPr>
        <a:xfrm>
          <a:off x="0" y="3070533"/>
          <a:ext cx="8480612" cy="0"/>
        </a:xfrm>
        <a:prstGeom prst="line">
          <a:avLst/>
        </a:prstGeom>
        <a:gradFill rotWithShape="0">
          <a:gsLst>
            <a:gs pos="0">
              <a:schemeClr val="accent2">
                <a:hueOff val="10120695"/>
                <a:satOff val="21951"/>
                <a:lumOff val="-5490"/>
                <a:alphaOff val="0"/>
                <a:shade val="51000"/>
                <a:satMod val="130000"/>
              </a:schemeClr>
            </a:gs>
            <a:gs pos="80000">
              <a:schemeClr val="accent2">
                <a:hueOff val="10120695"/>
                <a:satOff val="21951"/>
                <a:lumOff val="-5490"/>
                <a:alphaOff val="0"/>
                <a:shade val="93000"/>
                <a:satMod val="130000"/>
              </a:schemeClr>
            </a:gs>
            <a:gs pos="100000">
              <a:schemeClr val="accent2">
                <a:hueOff val="10120695"/>
                <a:satOff val="21951"/>
                <a:lumOff val="-549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2">
              <a:hueOff val="10120695"/>
              <a:satOff val="21951"/>
              <a:lumOff val="-549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56A65C82-6B0C-4005-8B45-1AD613E08813}">
      <dsp:nvSpPr>
        <dsp:cNvPr id="0" name=""/>
        <dsp:cNvSpPr/>
      </dsp:nvSpPr>
      <dsp:spPr>
        <a:xfrm>
          <a:off x="0" y="3070533"/>
          <a:ext cx="8480612" cy="153414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/>
            <a:t>Ethics and equity and the principles of justice do not change with the calendar. </a:t>
          </a:r>
          <a:br>
            <a:rPr lang="en-US" sz="2400" kern="1200" dirty="0"/>
          </a:br>
          <a:r>
            <a:rPr lang="en-US" sz="2100" kern="1200" dirty="0"/>
            <a:t>					</a:t>
          </a:r>
          <a:r>
            <a:rPr lang="en-US" sz="2100" b="1" kern="1200" dirty="0"/>
            <a:t>David Herbert Lawrence</a:t>
          </a:r>
          <a:br>
            <a:rPr lang="en-US" sz="2100" kern="1200" dirty="0"/>
          </a:br>
          <a:endParaRPr lang="en-US" sz="2100" kern="1200" dirty="0"/>
        </a:p>
      </dsp:txBody>
      <dsp:txXfrm>
        <a:off x="0" y="3070533"/>
        <a:ext cx="8480612" cy="1534142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D8AC7F5-FF79-4F5E-B35E-9DB6FC663CBB}">
      <dsp:nvSpPr>
        <dsp:cNvPr id="0" name=""/>
        <dsp:cNvSpPr/>
      </dsp:nvSpPr>
      <dsp:spPr>
        <a:xfrm>
          <a:off x="0" y="707092"/>
          <a:ext cx="10515600" cy="1305401"/>
        </a:xfrm>
        <a:prstGeom prst="roundRect">
          <a:avLst>
            <a:gd name="adj" fmla="val 10000"/>
          </a:avLst>
        </a:prstGeom>
        <a:solidFill>
          <a:schemeClr val="accent3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215DD27-949A-49FC-9C18-357BA47888DA}">
      <dsp:nvSpPr>
        <dsp:cNvPr id="0" name=""/>
        <dsp:cNvSpPr/>
      </dsp:nvSpPr>
      <dsp:spPr>
        <a:xfrm>
          <a:off x="394883" y="1000807"/>
          <a:ext cx="717970" cy="717970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4D37B86-38A1-4AAE-A9DB-ECDAAC5FAD9A}">
      <dsp:nvSpPr>
        <dsp:cNvPr id="0" name=""/>
        <dsp:cNvSpPr/>
      </dsp:nvSpPr>
      <dsp:spPr>
        <a:xfrm>
          <a:off x="1507738" y="707092"/>
          <a:ext cx="9007861" cy="130540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8155" tIns="138155" rIns="138155" bIns="138155" numCol="1" spcCol="1270" anchor="ctr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kern="1200" dirty="0"/>
            <a:t>A Formal set of guidelines that defines ethical values and behavior for a professional</a:t>
          </a:r>
        </a:p>
      </dsp:txBody>
      <dsp:txXfrm>
        <a:off x="1507738" y="707092"/>
        <a:ext cx="9007861" cy="1305401"/>
      </dsp:txXfrm>
    </dsp:sp>
    <dsp:sp modelId="{FAAC3739-5D32-442B-898D-6AFB32379318}">
      <dsp:nvSpPr>
        <dsp:cNvPr id="0" name=""/>
        <dsp:cNvSpPr/>
      </dsp:nvSpPr>
      <dsp:spPr>
        <a:xfrm>
          <a:off x="0" y="2338844"/>
          <a:ext cx="10515600" cy="1305401"/>
        </a:xfrm>
        <a:prstGeom prst="roundRect">
          <a:avLst>
            <a:gd name="adj" fmla="val 10000"/>
          </a:avLst>
        </a:prstGeom>
        <a:solidFill>
          <a:schemeClr val="accent3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9DECDF3-FF8D-47EC-933E-FA51CA1D222D}">
      <dsp:nvSpPr>
        <dsp:cNvPr id="0" name=""/>
        <dsp:cNvSpPr/>
      </dsp:nvSpPr>
      <dsp:spPr>
        <a:xfrm>
          <a:off x="394883" y="2632559"/>
          <a:ext cx="717970" cy="717970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C89CBD2-E1BB-4AC0-9D7E-8389CECD449E}">
      <dsp:nvSpPr>
        <dsp:cNvPr id="0" name=""/>
        <dsp:cNvSpPr/>
      </dsp:nvSpPr>
      <dsp:spPr>
        <a:xfrm>
          <a:off x="1507738" y="2338844"/>
          <a:ext cx="9007861" cy="130540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8155" tIns="138155" rIns="138155" bIns="138155" numCol="1" spcCol="1270" anchor="ctr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kern="1200" dirty="0"/>
            <a:t>Ethical consciousness means being aware of the importance of and need for ethical standards in healthcare</a:t>
          </a:r>
        </a:p>
      </dsp:txBody>
      <dsp:txXfrm>
        <a:off x="1507738" y="2338844"/>
        <a:ext cx="9007861" cy="1305401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27398BA-5723-465F-B05F-4E673C2E2AC4}">
      <dsp:nvSpPr>
        <dsp:cNvPr id="0" name=""/>
        <dsp:cNvSpPr/>
      </dsp:nvSpPr>
      <dsp:spPr>
        <a:xfrm>
          <a:off x="0" y="707092"/>
          <a:ext cx="5181600" cy="1305401"/>
        </a:xfrm>
        <a:prstGeom prst="roundRect">
          <a:avLst>
            <a:gd name="adj" fmla="val 10000"/>
          </a:avLst>
        </a:prstGeom>
        <a:solidFill>
          <a:schemeClr val="accent3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72E9DA6-9CDE-4425-A118-4D4F85E1F831}">
      <dsp:nvSpPr>
        <dsp:cNvPr id="0" name=""/>
        <dsp:cNvSpPr/>
      </dsp:nvSpPr>
      <dsp:spPr>
        <a:xfrm>
          <a:off x="394883" y="1000807"/>
          <a:ext cx="717970" cy="717970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41566F9-35E8-4D6E-B48E-AB52DFE4EA63}">
      <dsp:nvSpPr>
        <dsp:cNvPr id="0" name=""/>
        <dsp:cNvSpPr/>
      </dsp:nvSpPr>
      <dsp:spPr>
        <a:xfrm>
          <a:off x="1507738" y="707092"/>
          <a:ext cx="3673861" cy="130540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8155" tIns="138155" rIns="138155" bIns="138155" numCol="1" spcCol="1270" anchor="ctr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kern="1200"/>
            <a:t>Promote the welfare of the client</a:t>
          </a:r>
        </a:p>
      </dsp:txBody>
      <dsp:txXfrm>
        <a:off x="1507738" y="707092"/>
        <a:ext cx="3673861" cy="1305401"/>
      </dsp:txXfrm>
    </dsp:sp>
    <dsp:sp modelId="{5BBD5C31-0C66-4012-B1CC-54A1F2D4C783}">
      <dsp:nvSpPr>
        <dsp:cNvPr id="0" name=""/>
        <dsp:cNvSpPr/>
      </dsp:nvSpPr>
      <dsp:spPr>
        <a:xfrm>
          <a:off x="0" y="2338844"/>
          <a:ext cx="5181600" cy="1305401"/>
        </a:xfrm>
        <a:prstGeom prst="roundRect">
          <a:avLst>
            <a:gd name="adj" fmla="val 10000"/>
          </a:avLst>
        </a:prstGeom>
        <a:solidFill>
          <a:schemeClr val="accent3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DE12A66-B25E-4047-9AB6-95C6BAA7A18A}">
      <dsp:nvSpPr>
        <dsp:cNvPr id="0" name=""/>
        <dsp:cNvSpPr/>
      </dsp:nvSpPr>
      <dsp:spPr>
        <a:xfrm>
          <a:off x="394883" y="2632559"/>
          <a:ext cx="717970" cy="717970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5E6E295-A124-44CC-B2E3-A5CB3803B4AB}">
      <dsp:nvSpPr>
        <dsp:cNvPr id="0" name=""/>
        <dsp:cNvSpPr/>
      </dsp:nvSpPr>
      <dsp:spPr>
        <a:xfrm>
          <a:off x="1507738" y="2338844"/>
          <a:ext cx="3673861" cy="130540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8155" tIns="138155" rIns="138155" bIns="138155" numCol="1" spcCol="1270" anchor="ctr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kern="1200"/>
            <a:t>Ensure high quality of care for the client</a:t>
          </a:r>
        </a:p>
      </dsp:txBody>
      <dsp:txXfrm>
        <a:off x="1507738" y="2338844"/>
        <a:ext cx="3673861" cy="1305401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901DB4B-ED60-4884-A42A-37C4C5E41808}">
      <dsp:nvSpPr>
        <dsp:cNvPr id="0" name=""/>
        <dsp:cNvSpPr/>
      </dsp:nvSpPr>
      <dsp:spPr>
        <a:xfrm>
          <a:off x="2379552" y="0"/>
          <a:ext cx="1314152" cy="1314152"/>
        </a:xfrm>
        <a:prstGeom prst="ellipse">
          <a:avLst/>
        </a:prstGeom>
        <a:solidFill>
          <a:schemeClr val="accent3">
            <a:lumMod val="75000"/>
          </a:schemeClr>
        </a:solidFill>
        <a:ln w="25400" cap="flat" cmpd="sng" algn="ctr">
          <a:noFill/>
          <a:prstDash val="solid"/>
        </a:ln>
        <a:effectLst>
          <a:outerShdw blurRad="190500" dist="228600" dir="2700000" algn="ctr" rotWithShape="0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glow" dir="t">
            <a:rot lat="0" lon="0" rev="4800000"/>
          </a:lightRig>
        </a:scene3d>
        <a:sp3d prstMaterial="matte">
          <a:bevelT w="127000" h="635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/>
            <a:t>Identify problem</a:t>
          </a:r>
        </a:p>
      </dsp:txBody>
      <dsp:txXfrm>
        <a:off x="2572005" y="192453"/>
        <a:ext cx="929246" cy="929246"/>
      </dsp:txXfrm>
    </dsp:sp>
    <dsp:sp modelId="{1E485342-2AA8-4746-B9A4-4B8145D73E69}">
      <dsp:nvSpPr>
        <dsp:cNvPr id="0" name=""/>
        <dsp:cNvSpPr/>
      </dsp:nvSpPr>
      <dsp:spPr>
        <a:xfrm rot="2149747">
          <a:off x="3655023" y="1009610"/>
          <a:ext cx="354071" cy="443526"/>
        </a:xfrm>
        <a:prstGeom prst="rightArrow">
          <a:avLst>
            <a:gd name="adj1" fmla="val 60000"/>
            <a:gd name="adj2" fmla="val 50000"/>
          </a:avLst>
        </a:prstGeom>
        <a:solidFill>
          <a:schemeClr val="accent4"/>
        </a:solidFill>
        <a:ln>
          <a:noFill/>
        </a:ln>
        <a:effectLst>
          <a:outerShdw blurRad="190500" dist="228600" dir="2700000" algn="ctr" rotWithShape="0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glow" dir="t">
            <a:rot lat="0" lon="0" rev="4800000"/>
          </a:lightRig>
        </a:scene3d>
        <a:sp3d prstMaterial="matte">
          <a:bevelT w="127000" h="635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200" kern="1200"/>
        </a:p>
      </dsp:txBody>
      <dsp:txXfrm>
        <a:off x="3665073" y="1067226"/>
        <a:ext cx="247850" cy="266116"/>
      </dsp:txXfrm>
    </dsp:sp>
    <dsp:sp modelId="{76947E35-C156-4546-8CF0-01CF97325CF3}">
      <dsp:nvSpPr>
        <dsp:cNvPr id="0" name=""/>
        <dsp:cNvSpPr/>
      </dsp:nvSpPr>
      <dsp:spPr>
        <a:xfrm>
          <a:off x="3986663" y="1160327"/>
          <a:ext cx="1314152" cy="1314152"/>
        </a:xfrm>
        <a:prstGeom prst="ellipse">
          <a:avLst/>
        </a:prstGeom>
        <a:solidFill>
          <a:srgbClr val="7030A0"/>
        </a:solidFill>
        <a:ln w="25400" cap="flat" cmpd="sng" algn="ctr">
          <a:noFill/>
          <a:prstDash val="solid"/>
        </a:ln>
        <a:effectLst>
          <a:outerShdw blurRad="190500" dist="228600" dir="2700000" algn="ctr" rotWithShape="0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glow" dir="t">
            <a:rot lat="0" lon="0" rev="4800000"/>
          </a:lightRig>
        </a:scene3d>
        <a:sp3d prstMaterial="matte">
          <a:bevelT w="127000" h="635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/>
            <a:t>Gather information</a:t>
          </a:r>
        </a:p>
      </dsp:txBody>
      <dsp:txXfrm>
        <a:off x="4179116" y="1352780"/>
        <a:ext cx="929246" cy="929246"/>
      </dsp:txXfrm>
    </dsp:sp>
    <dsp:sp modelId="{E13FD325-94D1-4A60-89D9-8E82C3D7790D}">
      <dsp:nvSpPr>
        <dsp:cNvPr id="0" name=""/>
        <dsp:cNvSpPr/>
      </dsp:nvSpPr>
      <dsp:spPr>
        <a:xfrm rot="6480000">
          <a:off x="4167584" y="2524200"/>
          <a:ext cx="348893" cy="443526"/>
        </a:xfrm>
        <a:prstGeom prst="rightArrow">
          <a:avLst>
            <a:gd name="adj1" fmla="val 60000"/>
            <a:gd name="adj2" fmla="val 50000"/>
          </a:avLst>
        </a:prstGeom>
        <a:solidFill>
          <a:schemeClr val="accent4"/>
        </a:solidFill>
        <a:ln>
          <a:noFill/>
        </a:ln>
        <a:effectLst>
          <a:outerShdw blurRad="190500" dist="228600" dir="2700000" algn="ctr" rotWithShape="0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glow" dir="t">
            <a:rot lat="0" lon="0" rev="4800000"/>
          </a:lightRig>
        </a:scene3d>
        <a:sp3d prstMaterial="matte">
          <a:bevelT w="127000" h="635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200" kern="1200"/>
        </a:p>
      </dsp:txBody>
      <dsp:txXfrm rot="10800000">
        <a:off x="4236090" y="2563132"/>
        <a:ext cx="244225" cy="266116"/>
      </dsp:txXfrm>
    </dsp:sp>
    <dsp:sp modelId="{60848A7C-AB1B-44FE-9867-BED6356F250A}">
      <dsp:nvSpPr>
        <dsp:cNvPr id="0" name=""/>
        <dsp:cNvSpPr/>
      </dsp:nvSpPr>
      <dsp:spPr>
        <a:xfrm>
          <a:off x="3377144" y="3036231"/>
          <a:ext cx="1314152" cy="1314152"/>
        </a:xfrm>
        <a:prstGeom prst="ellipse">
          <a:avLst/>
        </a:prstGeom>
        <a:solidFill>
          <a:srgbClr val="C00000"/>
        </a:solidFill>
        <a:ln w="25400" cap="flat" cmpd="sng" algn="ctr">
          <a:noFill/>
          <a:prstDash val="solid"/>
        </a:ln>
        <a:effectLst>
          <a:outerShdw blurRad="190500" dist="228600" dir="2700000" algn="ctr" rotWithShape="0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glow" dir="t">
            <a:rot lat="0" lon="0" rev="4800000"/>
          </a:lightRig>
        </a:scene3d>
        <a:sp3d prstMaterial="matte">
          <a:bevelT w="127000" h="635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/>
            <a:t>Identify possible solutions</a:t>
          </a:r>
        </a:p>
      </dsp:txBody>
      <dsp:txXfrm>
        <a:off x="3569597" y="3228684"/>
        <a:ext cx="929246" cy="929246"/>
      </dsp:txXfrm>
    </dsp:sp>
    <dsp:sp modelId="{76D80C9F-7205-4754-A026-B35D33C1C293}">
      <dsp:nvSpPr>
        <dsp:cNvPr id="0" name=""/>
        <dsp:cNvSpPr/>
      </dsp:nvSpPr>
      <dsp:spPr>
        <a:xfrm rot="10800000">
          <a:off x="2883427" y="3471544"/>
          <a:ext cx="348893" cy="443526"/>
        </a:xfrm>
        <a:prstGeom prst="rightArrow">
          <a:avLst>
            <a:gd name="adj1" fmla="val 60000"/>
            <a:gd name="adj2" fmla="val 50000"/>
          </a:avLst>
        </a:prstGeom>
        <a:solidFill>
          <a:schemeClr val="accent4"/>
        </a:solidFill>
        <a:ln>
          <a:noFill/>
        </a:ln>
        <a:effectLst>
          <a:outerShdw blurRad="190500" dist="228600" dir="2700000" algn="ctr" rotWithShape="0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glow" dir="t">
            <a:rot lat="0" lon="0" rev="4800000"/>
          </a:lightRig>
        </a:scene3d>
        <a:sp3d prstMaterial="matte">
          <a:bevelT w="127000" h="635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200" kern="1200"/>
        </a:p>
      </dsp:txBody>
      <dsp:txXfrm rot="10800000">
        <a:off x="2988095" y="3560249"/>
        <a:ext cx="244225" cy="266116"/>
      </dsp:txXfrm>
    </dsp:sp>
    <dsp:sp modelId="{BEC3BC52-1C74-4FCC-974F-E6E2A04F7283}">
      <dsp:nvSpPr>
        <dsp:cNvPr id="0" name=""/>
        <dsp:cNvSpPr/>
      </dsp:nvSpPr>
      <dsp:spPr>
        <a:xfrm>
          <a:off x="1404702" y="3036231"/>
          <a:ext cx="1314152" cy="1314152"/>
        </a:xfrm>
        <a:prstGeom prst="ellipse">
          <a:avLst/>
        </a:prstGeom>
        <a:solidFill>
          <a:srgbClr val="FFC000"/>
        </a:solidFill>
        <a:ln w="25400" cap="flat" cmpd="sng" algn="ctr">
          <a:noFill/>
          <a:prstDash val="solid"/>
        </a:ln>
        <a:effectLst>
          <a:outerShdw blurRad="190500" dist="228600" dir="2700000" algn="ctr" rotWithShape="0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glow" dir="t">
            <a:rot lat="0" lon="0" rev="4800000"/>
          </a:lightRig>
        </a:scene3d>
        <a:sp3d prstMaterial="matte">
          <a:bevelT w="127000" h="635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/>
            <a:t>Select &amp; implement solution</a:t>
          </a:r>
        </a:p>
      </dsp:txBody>
      <dsp:txXfrm>
        <a:off x="1597155" y="3228684"/>
        <a:ext cx="929246" cy="929246"/>
      </dsp:txXfrm>
    </dsp:sp>
    <dsp:sp modelId="{B30CF09F-0572-4385-9087-E52B4FFEC08F}">
      <dsp:nvSpPr>
        <dsp:cNvPr id="0" name=""/>
        <dsp:cNvSpPr/>
      </dsp:nvSpPr>
      <dsp:spPr>
        <a:xfrm rot="15120000">
          <a:off x="1585624" y="2542983"/>
          <a:ext cx="348893" cy="443526"/>
        </a:xfrm>
        <a:prstGeom prst="rightArrow">
          <a:avLst>
            <a:gd name="adj1" fmla="val 60000"/>
            <a:gd name="adj2" fmla="val 50000"/>
          </a:avLst>
        </a:prstGeom>
        <a:solidFill>
          <a:schemeClr val="accent4"/>
        </a:solidFill>
        <a:ln>
          <a:noFill/>
        </a:ln>
        <a:effectLst>
          <a:outerShdw blurRad="190500" dist="228600" dir="2700000" algn="ctr" rotWithShape="0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glow" dir="t">
            <a:rot lat="0" lon="0" rev="4800000"/>
          </a:lightRig>
        </a:scene3d>
        <a:sp3d prstMaterial="matte">
          <a:bevelT w="127000" h="635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200" kern="1200"/>
        </a:p>
      </dsp:txBody>
      <dsp:txXfrm rot="10800000">
        <a:off x="1654130" y="2681461"/>
        <a:ext cx="244225" cy="266116"/>
      </dsp:txXfrm>
    </dsp:sp>
    <dsp:sp modelId="{95E6705D-04D5-4CE4-B4A2-875A93321E60}">
      <dsp:nvSpPr>
        <dsp:cNvPr id="0" name=""/>
        <dsp:cNvSpPr/>
      </dsp:nvSpPr>
      <dsp:spPr>
        <a:xfrm>
          <a:off x="795184" y="1160327"/>
          <a:ext cx="1314152" cy="131415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noFill/>
          <a:prstDash val="solid"/>
        </a:ln>
        <a:effectLst>
          <a:outerShdw blurRad="190500" dist="228600" dir="2700000" algn="ctr" rotWithShape="0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glow" dir="t">
            <a:rot lat="0" lon="0" rev="4800000"/>
          </a:lightRig>
        </a:scene3d>
        <a:sp3d prstMaterial="matte">
          <a:bevelT w="127000" h="635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/>
            <a:t>Evaluate &amp; revise</a:t>
          </a:r>
        </a:p>
      </dsp:txBody>
      <dsp:txXfrm>
        <a:off x="987637" y="1352780"/>
        <a:ext cx="929246" cy="929246"/>
      </dsp:txXfrm>
    </dsp:sp>
    <dsp:sp modelId="{D68E631F-BA8F-4A21-AD30-56C7EF0904D9}">
      <dsp:nvSpPr>
        <dsp:cNvPr id="0" name=""/>
        <dsp:cNvSpPr/>
      </dsp:nvSpPr>
      <dsp:spPr>
        <a:xfrm rot="19426947">
          <a:off x="2064421" y="1021234"/>
          <a:ext cx="344322" cy="443526"/>
        </a:xfrm>
        <a:prstGeom prst="rightArrow">
          <a:avLst>
            <a:gd name="adj1" fmla="val 60000"/>
            <a:gd name="adj2" fmla="val 50000"/>
          </a:avLst>
        </a:prstGeom>
        <a:solidFill>
          <a:schemeClr val="accent4"/>
        </a:solidFill>
        <a:ln>
          <a:noFill/>
        </a:ln>
        <a:effectLst>
          <a:outerShdw blurRad="190500" dist="228600" dir="2700000" algn="ctr" rotWithShape="0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glow" dir="t">
            <a:rot lat="0" lon="0" rev="4800000"/>
          </a:lightRig>
        </a:scene3d>
        <a:sp3d prstMaterial="matte">
          <a:bevelT w="127000" h="635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200" kern="1200"/>
        </a:p>
      </dsp:txBody>
      <dsp:txXfrm>
        <a:off x="2074401" y="1140456"/>
        <a:ext cx="241025" cy="26611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C2FA9F2-CAE5-41E0-B034-1425A7721976}">
      <dsp:nvSpPr>
        <dsp:cNvPr id="0" name=""/>
        <dsp:cNvSpPr/>
      </dsp:nvSpPr>
      <dsp:spPr>
        <a:xfrm>
          <a:off x="0" y="531"/>
          <a:ext cx="10515600" cy="1242935"/>
        </a:xfrm>
        <a:prstGeom prst="roundRect">
          <a:avLst>
            <a:gd name="adj" fmla="val 10000"/>
          </a:avLst>
        </a:prstGeom>
        <a:solidFill>
          <a:schemeClr val="accent3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ED23AA6-8EC1-4505-B672-B8E87DAE998F}">
      <dsp:nvSpPr>
        <dsp:cNvPr id="0" name=""/>
        <dsp:cNvSpPr/>
      </dsp:nvSpPr>
      <dsp:spPr>
        <a:xfrm>
          <a:off x="375988" y="280191"/>
          <a:ext cx="683614" cy="683614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469E64B-11D5-4D82-BC7F-6C29B39DC1B8}">
      <dsp:nvSpPr>
        <dsp:cNvPr id="0" name=""/>
        <dsp:cNvSpPr/>
      </dsp:nvSpPr>
      <dsp:spPr>
        <a:xfrm>
          <a:off x="1435590" y="531"/>
          <a:ext cx="9080009" cy="124293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1544" tIns="131544" rIns="131544" bIns="131544" numCol="1" spcCol="1270" anchor="ctr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kern="1200" dirty="0"/>
            <a:t>Standards that provide the foundation for making decisions and guiding behavior</a:t>
          </a:r>
        </a:p>
      </dsp:txBody>
      <dsp:txXfrm>
        <a:off x="1435590" y="531"/>
        <a:ext cx="9080009" cy="1242935"/>
      </dsp:txXfrm>
    </dsp:sp>
    <dsp:sp modelId="{97943AEB-A07C-4D29-8142-2E2D07B905D5}">
      <dsp:nvSpPr>
        <dsp:cNvPr id="0" name=""/>
        <dsp:cNvSpPr/>
      </dsp:nvSpPr>
      <dsp:spPr>
        <a:xfrm>
          <a:off x="0" y="1554201"/>
          <a:ext cx="10515600" cy="1242935"/>
        </a:xfrm>
        <a:prstGeom prst="roundRect">
          <a:avLst>
            <a:gd name="adj" fmla="val 10000"/>
          </a:avLst>
        </a:prstGeom>
        <a:solidFill>
          <a:schemeClr val="accent3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D3D4E07-2B7C-4076-A17E-0A5B3C66FE95}">
      <dsp:nvSpPr>
        <dsp:cNvPr id="0" name=""/>
        <dsp:cNvSpPr/>
      </dsp:nvSpPr>
      <dsp:spPr>
        <a:xfrm>
          <a:off x="375988" y="1833861"/>
          <a:ext cx="683614" cy="683614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BF77F5E-82E2-490C-812F-1C38CC38D375}">
      <dsp:nvSpPr>
        <dsp:cNvPr id="0" name=""/>
        <dsp:cNvSpPr/>
      </dsp:nvSpPr>
      <dsp:spPr>
        <a:xfrm>
          <a:off x="1435590" y="1554201"/>
          <a:ext cx="9080009" cy="124293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1544" tIns="131544" rIns="131544" bIns="131544" numCol="1" spcCol="1270" anchor="ctr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kern="1200" dirty="0"/>
            <a:t>Beliefs are chosen freely</a:t>
          </a:r>
        </a:p>
      </dsp:txBody>
      <dsp:txXfrm>
        <a:off x="1435590" y="1554201"/>
        <a:ext cx="9080009" cy="1242935"/>
      </dsp:txXfrm>
    </dsp:sp>
    <dsp:sp modelId="{C3B5576E-220C-43FE-A0E5-9728593E54EB}">
      <dsp:nvSpPr>
        <dsp:cNvPr id="0" name=""/>
        <dsp:cNvSpPr/>
      </dsp:nvSpPr>
      <dsp:spPr>
        <a:xfrm>
          <a:off x="0" y="3107870"/>
          <a:ext cx="10515600" cy="1242935"/>
        </a:xfrm>
        <a:prstGeom prst="roundRect">
          <a:avLst>
            <a:gd name="adj" fmla="val 10000"/>
          </a:avLst>
        </a:prstGeom>
        <a:solidFill>
          <a:schemeClr val="accent3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6203B5B-DE86-42AA-A554-BBACAB0DCEE9}">
      <dsp:nvSpPr>
        <dsp:cNvPr id="0" name=""/>
        <dsp:cNvSpPr/>
      </dsp:nvSpPr>
      <dsp:spPr>
        <a:xfrm>
          <a:off x="375988" y="3387531"/>
          <a:ext cx="683614" cy="683614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5FA7DFD-3950-4CA4-90BE-2DF686877156}">
      <dsp:nvSpPr>
        <dsp:cNvPr id="0" name=""/>
        <dsp:cNvSpPr/>
      </dsp:nvSpPr>
      <dsp:spPr>
        <a:xfrm>
          <a:off x="1435590" y="3107870"/>
          <a:ext cx="9080009" cy="124293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1544" tIns="131544" rIns="131544" bIns="131544" numCol="1" spcCol="1270" anchor="ctr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kern="1200" dirty="0"/>
            <a:t>All human interactions are value-based</a:t>
          </a:r>
        </a:p>
      </dsp:txBody>
      <dsp:txXfrm>
        <a:off x="1435590" y="3107870"/>
        <a:ext cx="9080009" cy="1242935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0B19524-38E8-4C5F-AD63-2330932E739B}">
      <dsp:nvSpPr>
        <dsp:cNvPr id="0" name=""/>
        <dsp:cNvSpPr/>
      </dsp:nvSpPr>
      <dsp:spPr>
        <a:xfrm>
          <a:off x="0" y="1171269"/>
          <a:ext cx="10515600" cy="907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48DA1E45-C748-446D-86E0-576E39D94CEF}">
      <dsp:nvSpPr>
        <dsp:cNvPr id="0" name=""/>
        <dsp:cNvSpPr/>
      </dsp:nvSpPr>
      <dsp:spPr>
        <a:xfrm>
          <a:off x="525780" y="639909"/>
          <a:ext cx="7360920" cy="1062720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78225" tIns="0" rIns="278225" bIns="0" numCol="1" spcCol="1270" anchor="ctr" anchorCtr="0">
          <a:noAutofit/>
        </a:bodyPr>
        <a:lstStyle/>
        <a:p>
          <a:pPr marL="0" lvl="0" indent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600" kern="1200" dirty="0"/>
            <a:t>They guide our actions</a:t>
          </a:r>
        </a:p>
      </dsp:txBody>
      <dsp:txXfrm>
        <a:off x="577658" y="691787"/>
        <a:ext cx="7257164" cy="958964"/>
      </dsp:txXfrm>
    </dsp:sp>
    <dsp:sp modelId="{6BD1BC3B-2FB8-40B5-9947-0D128C756E9D}">
      <dsp:nvSpPr>
        <dsp:cNvPr id="0" name=""/>
        <dsp:cNvSpPr/>
      </dsp:nvSpPr>
      <dsp:spPr>
        <a:xfrm>
          <a:off x="0" y="2804229"/>
          <a:ext cx="10515600" cy="907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A79CEBAD-E718-4E8F-A837-117A99A4BCC0}">
      <dsp:nvSpPr>
        <dsp:cNvPr id="0" name=""/>
        <dsp:cNvSpPr/>
      </dsp:nvSpPr>
      <dsp:spPr>
        <a:xfrm>
          <a:off x="525780" y="2272869"/>
          <a:ext cx="7360920" cy="1062720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78225" tIns="0" rIns="278225" bIns="0" numCol="1" spcCol="1270" anchor="ctr" anchorCtr="0">
          <a:noAutofit/>
        </a:bodyPr>
        <a:lstStyle/>
        <a:p>
          <a:pPr marL="0" lvl="0" indent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600" kern="1200" dirty="0"/>
            <a:t>Help us determine right from wrong</a:t>
          </a:r>
        </a:p>
      </dsp:txBody>
      <dsp:txXfrm>
        <a:off x="577658" y="2324747"/>
        <a:ext cx="7257164" cy="958964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56F4346-86A6-442A-8834-8F6CCED64845}">
      <dsp:nvSpPr>
        <dsp:cNvPr id="0" name=""/>
        <dsp:cNvSpPr/>
      </dsp:nvSpPr>
      <dsp:spPr>
        <a:xfrm>
          <a:off x="0" y="0"/>
          <a:ext cx="7552765" cy="0"/>
        </a:xfrm>
        <a:prstGeom prst="lin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9C8018DD-B109-43B9-8EE3-9C10D603A0D1}">
      <dsp:nvSpPr>
        <dsp:cNvPr id="0" name=""/>
        <dsp:cNvSpPr/>
      </dsp:nvSpPr>
      <dsp:spPr>
        <a:xfrm>
          <a:off x="0" y="0"/>
          <a:ext cx="7552765" cy="108783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060" tIns="99060" rIns="99060" bIns="99060" numCol="1" spcCol="1270" anchor="t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600" kern="1200" dirty="0"/>
            <a:t>Need for identification</a:t>
          </a:r>
        </a:p>
      </dsp:txBody>
      <dsp:txXfrm>
        <a:off x="0" y="0"/>
        <a:ext cx="7552765" cy="1087834"/>
      </dsp:txXfrm>
    </dsp:sp>
    <dsp:sp modelId="{B363F968-0772-4761-BC1C-47FB564D0A54}">
      <dsp:nvSpPr>
        <dsp:cNvPr id="0" name=""/>
        <dsp:cNvSpPr/>
      </dsp:nvSpPr>
      <dsp:spPr>
        <a:xfrm>
          <a:off x="0" y="1087834"/>
          <a:ext cx="7552765" cy="0"/>
        </a:xfrm>
        <a:prstGeom prst="lin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245FD051-D0C6-4C96-A4C4-FBCA6346BDC4}">
      <dsp:nvSpPr>
        <dsp:cNvPr id="0" name=""/>
        <dsp:cNvSpPr/>
      </dsp:nvSpPr>
      <dsp:spPr>
        <a:xfrm>
          <a:off x="0" y="1087834"/>
          <a:ext cx="7552765" cy="108783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060" tIns="99060" rIns="99060" bIns="99060" numCol="1" spcCol="1270" anchor="t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600" kern="1200" dirty="0"/>
            <a:t>Role of values in personal behavior</a:t>
          </a:r>
        </a:p>
      </dsp:txBody>
      <dsp:txXfrm>
        <a:off x="0" y="1087834"/>
        <a:ext cx="7552765" cy="1087834"/>
      </dsp:txXfrm>
    </dsp:sp>
    <dsp:sp modelId="{99BED10B-BBC1-40A6-AB44-32972B196A17}">
      <dsp:nvSpPr>
        <dsp:cNvPr id="0" name=""/>
        <dsp:cNvSpPr/>
      </dsp:nvSpPr>
      <dsp:spPr>
        <a:xfrm>
          <a:off x="0" y="2175669"/>
          <a:ext cx="7552765" cy="0"/>
        </a:xfrm>
        <a:prstGeom prst="lin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4D132133-6305-4D2B-A4CB-4D48114617EB}">
      <dsp:nvSpPr>
        <dsp:cNvPr id="0" name=""/>
        <dsp:cNvSpPr/>
      </dsp:nvSpPr>
      <dsp:spPr>
        <a:xfrm>
          <a:off x="0" y="2175669"/>
          <a:ext cx="7552765" cy="108783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060" tIns="99060" rIns="99060" bIns="99060" numCol="1" spcCol="1270" anchor="t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600" kern="1200" dirty="0"/>
            <a:t>What are your personal values?</a:t>
          </a:r>
        </a:p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600" kern="1200" dirty="0"/>
        </a:p>
      </dsp:txBody>
      <dsp:txXfrm>
        <a:off x="0" y="2175669"/>
        <a:ext cx="7552765" cy="1087834"/>
      </dsp:txXfrm>
    </dsp:sp>
    <dsp:sp modelId="{C265553B-8494-440F-9857-7EEE9B8141BE}">
      <dsp:nvSpPr>
        <dsp:cNvPr id="0" name=""/>
        <dsp:cNvSpPr/>
      </dsp:nvSpPr>
      <dsp:spPr>
        <a:xfrm>
          <a:off x="0" y="3263503"/>
          <a:ext cx="7552765" cy="0"/>
        </a:xfrm>
        <a:prstGeom prst="lin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7F5EE4E3-9B7A-426A-8150-FD311A24F897}">
      <dsp:nvSpPr>
        <dsp:cNvPr id="0" name=""/>
        <dsp:cNvSpPr/>
      </dsp:nvSpPr>
      <dsp:spPr>
        <a:xfrm>
          <a:off x="0" y="3263503"/>
          <a:ext cx="7552765" cy="108783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060" tIns="99060" rIns="99060" bIns="99060" numCol="1" spcCol="1270" anchor="t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600" kern="1200" dirty="0"/>
            <a:t>More information about identifying your top values:</a:t>
          </a:r>
        </a:p>
        <a:p>
          <a:pPr marL="0" lvl="0" indent="0" algn="l" defTabSz="11557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>
              <a:latin typeface="Segoe UI"/>
              <a:cs typeface="Segoe UI"/>
              <a:hlinkClick xmlns:r="http://schemas.openxmlformats.org/officeDocument/2006/relationships" r:id="rId1"/>
            </a:rPr>
            <a:t>https://youtu.be/Kz__qGJmTMY?si=evkqpzhGV1uDzOZC</a:t>
          </a:r>
          <a:r>
            <a:rPr lang="en-US" sz="1600" kern="1200" dirty="0">
              <a:latin typeface="Segoe UI"/>
              <a:cs typeface="Segoe UI"/>
            </a:rPr>
            <a:t> </a:t>
          </a:r>
          <a:endParaRPr lang="en-US" sz="1600" kern="1200" dirty="0"/>
        </a:p>
      </dsp:txBody>
      <dsp:txXfrm>
        <a:off x="0" y="3263503"/>
        <a:ext cx="7552765" cy="1087834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0E3E523-3D9C-465F-A326-5529E0D8C7B6}">
      <dsp:nvSpPr>
        <dsp:cNvPr id="0" name=""/>
        <dsp:cNvSpPr/>
      </dsp:nvSpPr>
      <dsp:spPr>
        <a:xfrm>
          <a:off x="0" y="0"/>
          <a:ext cx="5181600" cy="0"/>
        </a:xfrm>
        <a:prstGeom prst="lin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40EB242-90CE-48D3-A05E-1D1D0D80790E}">
      <dsp:nvSpPr>
        <dsp:cNvPr id="0" name=""/>
        <dsp:cNvSpPr/>
      </dsp:nvSpPr>
      <dsp:spPr>
        <a:xfrm>
          <a:off x="0" y="0"/>
          <a:ext cx="5181600" cy="54391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0" tIns="95250" rIns="95250" bIns="95250" numCol="1" spcCol="1270" anchor="t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kern="1200" dirty="0"/>
            <a:t>Honesty</a:t>
          </a:r>
        </a:p>
      </dsp:txBody>
      <dsp:txXfrm>
        <a:off x="0" y="0"/>
        <a:ext cx="5181600" cy="543917"/>
      </dsp:txXfrm>
    </dsp:sp>
    <dsp:sp modelId="{AF16D4B0-FBAB-4148-82E8-3F802C2EE254}">
      <dsp:nvSpPr>
        <dsp:cNvPr id="0" name=""/>
        <dsp:cNvSpPr/>
      </dsp:nvSpPr>
      <dsp:spPr>
        <a:xfrm>
          <a:off x="0" y="543917"/>
          <a:ext cx="5181600" cy="0"/>
        </a:xfrm>
        <a:prstGeom prst="lin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1D7FC0A-02D1-40BC-9397-AB608FB7361A}">
      <dsp:nvSpPr>
        <dsp:cNvPr id="0" name=""/>
        <dsp:cNvSpPr/>
      </dsp:nvSpPr>
      <dsp:spPr>
        <a:xfrm>
          <a:off x="0" y="543917"/>
          <a:ext cx="5181600" cy="54391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0" tIns="95250" rIns="95250" bIns="95250" numCol="1" spcCol="1270" anchor="t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kern="1200" dirty="0"/>
            <a:t>Integrity</a:t>
          </a:r>
        </a:p>
      </dsp:txBody>
      <dsp:txXfrm>
        <a:off x="0" y="543917"/>
        <a:ext cx="5181600" cy="543917"/>
      </dsp:txXfrm>
    </dsp:sp>
    <dsp:sp modelId="{52A8EEDA-F802-4DFF-A778-DD99871B3880}">
      <dsp:nvSpPr>
        <dsp:cNvPr id="0" name=""/>
        <dsp:cNvSpPr/>
      </dsp:nvSpPr>
      <dsp:spPr>
        <a:xfrm>
          <a:off x="0" y="1087834"/>
          <a:ext cx="5181600" cy="0"/>
        </a:xfrm>
        <a:prstGeom prst="lin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A9C12FC-2EE3-4702-9E67-D7E5C1E5C521}">
      <dsp:nvSpPr>
        <dsp:cNvPr id="0" name=""/>
        <dsp:cNvSpPr/>
      </dsp:nvSpPr>
      <dsp:spPr>
        <a:xfrm>
          <a:off x="0" y="1087834"/>
          <a:ext cx="5181600" cy="54391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0" tIns="95250" rIns="95250" bIns="95250" numCol="1" spcCol="1270" anchor="t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kern="1200"/>
            <a:t>Respect</a:t>
          </a:r>
        </a:p>
      </dsp:txBody>
      <dsp:txXfrm>
        <a:off x="0" y="1087834"/>
        <a:ext cx="5181600" cy="543917"/>
      </dsp:txXfrm>
    </dsp:sp>
    <dsp:sp modelId="{1FCC5A72-ADF4-46F5-A1B5-D9D6C5BF81DD}">
      <dsp:nvSpPr>
        <dsp:cNvPr id="0" name=""/>
        <dsp:cNvSpPr/>
      </dsp:nvSpPr>
      <dsp:spPr>
        <a:xfrm>
          <a:off x="0" y="1631751"/>
          <a:ext cx="5181600" cy="0"/>
        </a:xfrm>
        <a:prstGeom prst="lin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3950EC2-D63C-4A5C-9398-5A4A84685BAB}">
      <dsp:nvSpPr>
        <dsp:cNvPr id="0" name=""/>
        <dsp:cNvSpPr/>
      </dsp:nvSpPr>
      <dsp:spPr>
        <a:xfrm>
          <a:off x="0" y="1631751"/>
          <a:ext cx="5181600" cy="54391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0" tIns="95250" rIns="95250" bIns="95250" numCol="1" spcCol="1270" anchor="t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kern="1200"/>
            <a:t>Responsibility</a:t>
          </a:r>
        </a:p>
      </dsp:txBody>
      <dsp:txXfrm>
        <a:off x="0" y="1631751"/>
        <a:ext cx="5181600" cy="543917"/>
      </dsp:txXfrm>
    </dsp:sp>
    <dsp:sp modelId="{79A4C95B-2238-45EC-A609-FBA1EC648F1E}">
      <dsp:nvSpPr>
        <dsp:cNvPr id="0" name=""/>
        <dsp:cNvSpPr/>
      </dsp:nvSpPr>
      <dsp:spPr>
        <a:xfrm>
          <a:off x="0" y="2175669"/>
          <a:ext cx="5181600" cy="0"/>
        </a:xfrm>
        <a:prstGeom prst="lin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499E5A1-0F9C-49E7-B26C-94B5E2BF6B08}">
      <dsp:nvSpPr>
        <dsp:cNvPr id="0" name=""/>
        <dsp:cNvSpPr/>
      </dsp:nvSpPr>
      <dsp:spPr>
        <a:xfrm>
          <a:off x="0" y="2175669"/>
          <a:ext cx="5181600" cy="54391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0" tIns="95250" rIns="95250" bIns="95250" numCol="1" spcCol="1270" anchor="t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kern="1200" dirty="0"/>
            <a:t>Accountability</a:t>
          </a:r>
        </a:p>
      </dsp:txBody>
      <dsp:txXfrm>
        <a:off x="0" y="2175669"/>
        <a:ext cx="5181600" cy="543917"/>
      </dsp:txXfrm>
    </dsp:sp>
    <dsp:sp modelId="{84A74AA4-6C55-48C7-B884-FA631951D2A0}">
      <dsp:nvSpPr>
        <dsp:cNvPr id="0" name=""/>
        <dsp:cNvSpPr/>
      </dsp:nvSpPr>
      <dsp:spPr>
        <a:xfrm>
          <a:off x="0" y="2719586"/>
          <a:ext cx="5181600" cy="0"/>
        </a:xfrm>
        <a:prstGeom prst="lin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BAC27F0-07D6-43D3-A873-13229165B8C2}">
      <dsp:nvSpPr>
        <dsp:cNvPr id="0" name=""/>
        <dsp:cNvSpPr/>
      </dsp:nvSpPr>
      <dsp:spPr>
        <a:xfrm>
          <a:off x="0" y="2719586"/>
          <a:ext cx="5181600" cy="54391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0" tIns="95250" rIns="95250" bIns="95250" numCol="1" spcCol="1270" anchor="t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kern="1200" dirty="0"/>
            <a:t>Compassion</a:t>
          </a:r>
        </a:p>
      </dsp:txBody>
      <dsp:txXfrm>
        <a:off x="0" y="2719586"/>
        <a:ext cx="5181600" cy="543917"/>
      </dsp:txXfrm>
    </dsp:sp>
    <dsp:sp modelId="{869332D1-866C-40FE-B0EC-4814D8197614}">
      <dsp:nvSpPr>
        <dsp:cNvPr id="0" name=""/>
        <dsp:cNvSpPr/>
      </dsp:nvSpPr>
      <dsp:spPr>
        <a:xfrm>
          <a:off x="0" y="3263503"/>
          <a:ext cx="5181600" cy="0"/>
        </a:xfrm>
        <a:prstGeom prst="lin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577CA30-9D57-483E-A52A-2ED161EB163E}">
      <dsp:nvSpPr>
        <dsp:cNvPr id="0" name=""/>
        <dsp:cNvSpPr/>
      </dsp:nvSpPr>
      <dsp:spPr>
        <a:xfrm>
          <a:off x="0" y="3263503"/>
          <a:ext cx="5181600" cy="54391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0" tIns="95250" rIns="95250" bIns="95250" numCol="1" spcCol="1270" anchor="t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kern="1200" dirty="0"/>
            <a:t>Teamwork</a:t>
          </a:r>
        </a:p>
      </dsp:txBody>
      <dsp:txXfrm>
        <a:off x="0" y="3263503"/>
        <a:ext cx="5181600" cy="543917"/>
      </dsp:txXfrm>
    </dsp:sp>
    <dsp:sp modelId="{8F84567B-972D-41D8-AAEB-D721DFE55F1B}">
      <dsp:nvSpPr>
        <dsp:cNvPr id="0" name=""/>
        <dsp:cNvSpPr/>
      </dsp:nvSpPr>
      <dsp:spPr>
        <a:xfrm>
          <a:off x="0" y="3807420"/>
          <a:ext cx="5181600" cy="0"/>
        </a:xfrm>
        <a:prstGeom prst="lin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9E78C46-8188-49AE-A8D7-51C82E556B8B}">
      <dsp:nvSpPr>
        <dsp:cNvPr id="0" name=""/>
        <dsp:cNvSpPr/>
      </dsp:nvSpPr>
      <dsp:spPr>
        <a:xfrm>
          <a:off x="0" y="3807420"/>
          <a:ext cx="5181600" cy="54391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0" tIns="95250" rIns="95250" bIns="95250" numCol="1" spcCol="1270" anchor="t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kern="1200" dirty="0"/>
            <a:t>Inclusion</a:t>
          </a:r>
        </a:p>
      </dsp:txBody>
      <dsp:txXfrm>
        <a:off x="0" y="3807420"/>
        <a:ext cx="5181600" cy="543917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0E3E523-3D9C-465F-A326-5529E0D8C7B6}">
      <dsp:nvSpPr>
        <dsp:cNvPr id="0" name=""/>
        <dsp:cNvSpPr/>
      </dsp:nvSpPr>
      <dsp:spPr>
        <a:xfrm>
          <a:off x="0" y="531"/>
          <a:ext cx="5181600" cy="0"/>
        </a:xfrm>
        <a:prstGeom prst="lin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40EB242-90CE-48D3-A05E-1D1D0D80790E}">
      <dsp:nvSpPr>
        <dsp:cNvPr id="0" name=""/>
        <dsp:cNvSpPr/>
      </dsp:nvSpPr>
      <dsp:spPr>
        <a:xfrm>
          <a:off x="0" y="531"/>
          <a:ext cx="5181600" cy="87005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0490" tIns="110490" rIns="110490" bIns="110490" numCol="1" spcCol="1270" anchor="t" anchorCtr="0">
          <a:noAutofit/>
        </a:bodyPr>
        <a:lstStyle/>
        <a:p>
          <a:pPr marL="0" lvl="0" indent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900" kern="1200" dirty="0"/>
            <a:t>Maintaining Confidentiality</a:t>
          </a:r>
        </a:p>
      </dsp:txBody>
      <dsp:txXfrm>
        <a:off x="0" y="531"/>
        <a:ext cx="5181600" cy="870055"/>
      </dsp:txXfrm>
    </dsp:sp>
    <dsp:sp modelId="{AF16D4B0-FBAB-4148-82E8-3F802C2EE254}">
      <dsp:nvSpPr>
        <dsp:cNvPr id="0" name=""/>
        <dsp:cNvSpPr/>
      </dsp:nvSpPr>
      <dsp:spPr>
        <a:xfrm>
          <a:off x="0" y="870586"/>
          <a:ext cx="5181600" cy="0"/>
        </a:xfrm>
        <a:prstGeom prst="lin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1D7FC0A-02D1-40BC-9397-AB608FB7361A}">
      <dsp:nvSpPr>
        <dsp:cNvPr id="0" name=""/>
        <dsp:cNvSpPr/>
      </dsp:nvSpPr>
      <dsp:spPr>
        <a:xfrm>
          <a:off x="0" y="870586"/>
          <a:ext cx="5181600" cy="87005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0490" tIns="110490" rIns="110490" bIns="110490" numCol="1" spcCol="1270" anchor="t" anchorCtr="0">
          <a:noAutofit/>
        </a:bodyPr>
        <a:lstStyle/>
        <a:p>
          <a:pPr marL="0" lvl="0" indent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900" kern="1200" dirty="0"/>
            <a:t>Keeping Professional Boundaries</a:t>
          </a:r>
        </a:p>
      </dsp:txBody>
      <dsp:txXfrm>
        <a:off x="0" y="870586"/>
        <a:ext cx="5181600" cy="870055"/>
      </dsp:txXfrm>
    </dsp:sp>
    <dsp:sp modelId="{52A8EEDA-F802-4DFF-A778-DD99871B3880}">
      <dsp:nvSpPr>
        <dsp:cNvPr id="0" name=""/>
        <dsp:cNvSpPr/>
      </dsp:nvSpPr>
      <dsp:spPr>
        <a:xfrm>
          <a:off x="0" y="1740641"/>
          <a:ext cx="5181600" cy="0"/>
        </a:xfrm>
        <a:prstGeom prst="lin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A9C12FC-2EE3-4702-9E67-D7E5C1E5C521}">
      <dsp:nvSpPr>
        <dsp:cNvPr id="0" name=""/>
        <dsp:cNvSpPr/>
      </dsp:nvSpPr>
      <dsp:spPr>
        <a:xfrm>
          <a:off x="0" y="1740641"/>
          <a:ext cx="5181600" cy="87005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0490" tIns="110490" rIns="110490" bIns="110490" numCol="1" spcCol="1270" anchor="t" anchorCtr="0">
          <a:noAutofit/>
        </a:bodyPr>
        <a:lstStyle/>
        <a:p>
          <a:pPr marL="0" lvl="0" indent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900" kern="1200" dirty="0"/>
            <a:t>How we relate to clients</a:t>
          </a:r>
        </a:p>
      </dsp:txBody>
      <dsp:txXfrm>
        <a:off x="0" y="1740641"/>
        <a:ext cx="5181600" cy="870055"/>
      </dsp:txXfrm>
    </dsp:sp>
    <dsp:sp modelId="{1FCC5A72-ADF4-46F5-A1B5-D9D6C5BF81DD}">
      <dsp:nvSpPr>
        <dsp:cNvPr id="0" name=""/>
        <dsp:cNvSpPr/>
      </dsp:nvSpPr>
      <dsp:spPr>
        <a:xfrm>
          <a:off x="0" y="2610696"/>
          <a:ext cx="5181600" cy="0"/>
        </a:xfrm>
        <a:prstGeom prst="lin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3950EC2-D63C-4A5C-9398-5A4A84685BAB}">
      <dsp:nvSpPr>
        <dsp:cNvPr id="0" name=""/>
        <dsp:cNvSpPr/>
      </dsp:nvSpPr>
      <dsp:spPr>
        <a:xfrm>
          <a:off x="0" y="2610696"/>
          <a:ext cx="5181600" cy="87005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0490" tIns="110490" rIns="110490" bIns="110490" numCol="1" spcCol="1270" anchor="t" anchorCtr="0">
          <a:noAutofit/>
        </a:bodyPr>
        <a:lstStyle/>
        <a:p>
          <a:pPr marL="0" lvl="0" indent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900" kern="1200" dirty="0"/>
            <a:t>How we relate to coworkers</a:t>
          </a:r>
        </a:p>
      </dsp:txBody>
      <dsp:txXfrm>
        <a:off x="0" y="2610696"/>
        <a:ext cx="5181600" cy="870055"/>
      </dsp:txXfrm>
    </dsp:sp>
    <dsp:sp modelId="{79A4C95B-2238-45EC-A609-FBA1EC648F1E}">
      <dsp:nvSpPr>
        <dsp:cNvPr id="0" name=""/>
        <dsp:cNvSpPr/>
      </dsp:nvSpPr>
      <dsp:spPr>
        <a:xfrm>
          <a:off x="0" y="3480751"/>
          <a:ext cx="5181600" cy="0"/>
        </a:xfrm>
        <a:prstGeom prst="lin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499E5A1-0F9C-49E7-B26C-94B5E2BF6B08}">
      <dsp:nvSpPr>
        <dsp:cNvPr id="0" name=""/>
        <dsp:cNvSpPr/>
      </dsp:nvSpPr>
      <dsp:spPr>
        <a:xfrm>
          <a:off x="0" y="3480751"/>
          <a:ext cx="5181600" cy="87005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0490" tIns="110490" rIns="110490" bIns="110490" numCol="1" spcCol="1270" anchor="t" anchorCtr="0">
          <a:noAutofit/>
        </a:bodyPr>
        <a:lstStyle/>
        <a:p>
          <a:pPr marL="0" lvl="0" indent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900" kern="1200" dirty="0"/>
            <a:t>Others: religious, cultural</a:t>
          </a:r>
        </a:p>
      </dsp:txBody>
      <dsp:txXfrm>
        <a:off x="0" y="3480751"/>
        <a:ext cx="5181600" cy="870055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7521853-D0C7-4D38-AC8F-BE3C0943518F}">
      <dsp:nvSpPr>
        <dsp:cNvPr id="0" name=""/>
        <dsp:cNvSpPr/>
      </dsp:nvSpPr>
      <dsp:spPr>
        <a:xfrm>
          <a:off x="0" y="22869"/>
          <a:ext cx="10515600" cy="1829880"/>
        </a:xfrm>
        <a:prstGeom prst="roundRect">
          <a:avLst/>
        </a:prstGeom>
        <a:solidFill>
          <a:schemeClr val="accent3"/>
        </a:solidFill>
        <a:ln w="25400" cap="flat" cmpd="sng" algn="ctr">
          <a:noFill/>
          <a:prstDash val="solid"/>
        </a:ln>
        <a:effectLst>
          <a:outerShdw blurRad="190500" dist="228600" dir="2700000" algn="ctr" rotWithShape="0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glow" dir="t">
            <a:rot lat="0" lon="0" rev="4800000"/>
          </a:lightRig>
        </a:scene3d>
        <a:sp3d prstMaterial="matte">
          <a:bevelT w="127000" h="635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5260" tIns="175260" rIns="175260" bIns="175260" numCol="1" spcCol="1270" anchor="ctr" anchorCtr="0">
          <a:noAutofit/>
        </a:bodyPr>
        <a:lstStyle/>
        <a:p>
          <a:pPr marL="0" lvl="0" indent="0" algn="l" defTabSz="2044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600" kern="1200" baseline="0" dirty="0"/>
            <a:t>4 areas to look at regarding professional relationships</a:t>
          </a:r>
          <a:endParaRPr lang="en-US" sz="4600" kern="1200" dirty="0"/>
        </a:p>
      </dsp:txBody>
      <dsp:txXfrm>
        <a:off x="89327" y="112196"/>
        <a:ext cx="10336946" cy="1651226"/>
      </dsp:txXfrm>
    </dsp:sp>
    <dsp:sp modelId="{A109C4D0-2557-4268-82E7-FA86B3A379AE}">
      <dsp:nvSpPr>
        <dsp:cNvPr id="0" name=""/>
        <dsp:cNvSpPr/>
      </dsp:nvSpPr>
      <dsp:spPr>
        <a:xfrm>
          <a:off x="0" y="1852749"/>
          <a:ext cx="10515600" cy="24757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33870" tIns="58420" rIns="327152" bIns="58420" numCol="1" spcCol="1270" anchor="t" anchorCtr="0">
          <a:noAutofit/>
        </a:bodyPr>
        <a:lstStyle/>
        <a:p>
          <a:pPr marL="285750" lvl="1" indent="-285750" algn="l" defTabSz="1600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3600" kern="1200" baseline="0" dirty="0"/>
            <a:t>Professional Boundaries</a:t>
          </a:r>
          <a:endParaRPr lang="en-US" sz="3600" kern="1200" dirty="0"/>
        </a:p>
        <a:p>
          <a:pPr marL="285750" lvl="1" indent="-285750" algn="l" defTabSz="1600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3600" kern="1200" baseline="0"/>
            <a:t>Professional Relationships</a:t>
          </a:r>
          <a:endParaRPr lang="en-US" sz="3600" kern="1200"/>
        </a:p>
        <a:p>
          <a:pPr marL="285750" lvl="1" indent="-285750" algn="l" defTabSz="1600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3600" kern="1200" baseline="0"/>
            <a:t>Boundary Violations</a:t>
          </a:r>
          <a:endParaRPr lang="en-US" sz="3600" kern="1200"/>
        </a:p>
        <a:p>
          <a:pPr marL="285750" lvl="1" indent="-285750" algn="l" defTabSz="1600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3600" kern="1200" baseline="0" dirty="0"/>
            <a:t>Preventing Boundary Violations</a:t>
          </a:r>
          <a:endParaRPr lang="en-US" sz="3600" kern="1200" dirty="0"/>
        </a:p>
      </dsp:txBody>
      <dsp:txXfrm>
        <a:off x="0" y="1852749"/>
        <a:ext cx="10515600" cy="2475720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D8AC7F5-FF79-4F5E-B35E-9DB6FC663CBB}">
      <dsp:nvSpPr>
        <dsp:cNvPr id="0" name=""/>
        <dsp:cNvSpPr/>
      </dsp:nvSpPr>
      <dsp:spPr>
        <a:xfrm>
          <a:off x="0" y="707092"/>
          <a:ext cx="10515600" cy="1305401"/>
        </a:xfrm>
        <a:prstGeom prst="roundRect">
          <a:avLst>
            <a:gd name="adj" fmla="val 10000"/>
          </a:avLst>
        </a:prstGeom>
        <a:solidFill>
          <a:schemeClr val="accent3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215DD27-949A-49FC-9C18-357BA47888DA}">
      <dsp:nvSpPr>
        <dsp:cNvPr id="0" name=""/>
        <dsp:cNvSpPr/>
      </dsp:nvSpPr>
      <dsp:spPr>
        <a:xfrm>
          <a:off x="394883" y="1000807"/>
          <a:ext cx="717970" cy="717970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4D37B86-38A1-4AAE-A9DB-ECDAAC5FAD9A}">
      <dsp:nvSpPr>
        <dsp:cNvPr id="0" name=""/>
        <dsp:cNvSpPr/>
      </dsp:nvSpPr>
      <dsp:spPr>
        <a:xfrm>
          <a:off x="1507738" y="707092"/>
          <a:ext cx="9007861" cy="130540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8155" tIns="138155" rIns="138155" bIns="138155" numCol="1" spcCol="1270" anchor="ctr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kern="1200" dirty="0"/>
            <a:t>Have limits that allow for a safe relationship with the client based on the client’s needs </a:t>
          </a:r>
        </a:p>
      </dsp:txBody>
      <dsp:txXfrm>
        <a:off x="1507738" y="707092"/>
        <a:ext cx="9007861" cy="1305401"/>
      </dsp:txXfrm>
    </dsp:sp>
    <dsp:sp modelId="{FAAC3739-5D32-442B-898D-6AFB32379318}">
      <dsp:nvSpPr>
        <dsp:cNvPr id="0" name=""/>
        <dsp:cNvSpPr/>
      </dsp:nvSpPr>
      <dsp:spPr>
        <a:xfrm>
          <a:off x="0" y="2338844"/>
          <a:ext cx="10515600" cy="1305401"/>
        </a:xfrm>
        <a:prstGeom prst="roundRect">
          <a:avLst>
            <a:gd name="adj" fmla="val 10000"/>
          </a:avLst>
        </a:prstGeom>
        <a:solidFill>
          <a:schemeClr val="accent3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9DECDF3-FF8D-47EC-933E-FA51CA1D222D}">
      <dsp:nvSpPr>
        <dsp:cNvPr id="0" name=""/>
        <dsp:cNvSpPr/>
      </dsp:nvSpPr>
      <dsp:spPr>
        <a:xfrm>
          <a:off x="394883" y="2632559"/>
          <a:ext cx="717970" cy="717970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a:blip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C89CBD2-E1BB-4AC0-9D7E-8389CECD449E}">
      <dsp:nvSpPr>
        <dsp:cNvPr id="0" name=""/>
        <dsp:cNvSpPr/>
      </dsp:nvSpPr>
      <dsp:spPr>
        <a:xfrm>
          <a:off x="1507738" y="2338844"/>
          <a:ext cx="9007861" cy="130540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8155" tIns="138155" rIns="138155" bIns="138155" numCol="1" spcCol="1270" anchor="ctr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kern="1200" dirty="0"/>
            <a:t>Provide a safe space</a:t>
          </a:r>
        </a:p>
      </dsp:txBody>
      <dsp:txXfrm>
        <a:off x="1507738" y="2338844"/>
        <a:ext cx="9007861" cy="1305401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D8AC7F5-FF79-4F5E-B35E-9DB6FC663CBB}">
      <dsp:nvSpPr>
        <dsp:cNvPr id="0" name=""/>
        <dsp:cNvSpPr/>
      </dsp:nvSpPr>
      <dsp:spPr>
        <a:xfrm>
          <a:off x="0" y="707092"/>
          <a:ext cx="10515600" cy="1305401"/>
        </a:xfrm>
        <a:prstGeom prst="roundRect">
          <a:avLst>
            <a:gd name="adj" fmla="val 10000"/>
          </a:avLst>
        </a:prstGeom>
        <a:solidFill>
          <a:schemeClr val="accent3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215DD27-949A-49FC-9C18-357BA47888DA}">
      <dsp:nvSpPr>
        <dsp:cNvPr id="0" name=""/>
        <dsp:cNvSpPr/>
      </dsp:nvSpPr>
      <dsp:spPr>
        <a:xfrm>
          <a:off x="394883" y="1000807"/>
          <a:ext cx="717970" cy="717970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4D37B86-38A1-4AAE-A9DB-ECDAAC5FAD9A}">
      <dsp:nvSpPr>
        <dsp:cNvPr id="0" name=""/>
        <dsp:cNvSpPr/>
      </dsp:nvSpPr>
      <dsp:spPr>
        <a:xfrm>
          <a:off x="1507738" y="707092"/>
          <a:ext cx="9007861" cy="130540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8155" tIns="138155" rIns="138155" bIns="138155" numCol="1" spcCol="1270" anchor="ctr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kern="1200" dirty="0"/>
            <a:t>Moral standards or values and related behavior</a:t>
          </a:r>
        </a:p>
      </dsp:txBody>
      <dsp:txXfrm>
        <a:off x="1507738" y="707092"/>
        <a:ext cx="9007861" cy="1305401"/>
      </dsp:txXfrm>
    </dsp:sp>
    <dsp:sp modelId="{FAAC3739-5D32-442B-898D-6AFB32379318}">
      <dsp:nvSpPr>
        <dsp:cNvPr id="0" name=""/>
        <dsp:cNvSpPr/>
      </dsp:nvSpPr>
      <dsp:spPr>
        <a:xfrm>
          <a:off x="0" y="2338844"/>
          <a:ext cx="10515600" cy="1305401"/>
        </a:xfrm>
        <a:prstGeom prst="roundRect">
          <a:avLst>
            <a:gd name="adj" fmla="val 10000"/>
          </a:avLst>
        </a:prstGeom>
        <a:solidFill>
          <a:schemeClr val="accent3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9DECDF3-FF8D-47EC-933E-FA51CA1D222D}">
      <dsp:nvSpPr>
        <dsp:cNvPr id="0" name=""/>
        <dsp:cNvSpPr/>
      </dsp:nvSpPr>
      <dsp:spPr>
        <a:xfrm>
          <a:off x="394883" y="2632559"/>
          <a:ext cx="717970" cy="717970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C89CBD2-E1BB-4AC0-9D7E-8389CECD449E}">
      <dsp:nvSpPr>
        <dsp:cNvPr id="0" name=""/>
        <dsp:cNvSpPr/>
      </dsp:nvSpPr>
      <dsp:spPr>
        <a:xfrm>
          <a:off x="1507738" y="2338844"/>
          <a:ext cx="9007861" cy="130540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8155" tIns="138155" rIns="138155" bIns="138155" numCol="1" spcCol="1270" anchor="ctr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kern="1200" baseline="0" dirty="0"/>
            <a:t>A system of principles governing morality and acceptable conduct</a:t>
          </a:r>
          <a:endParaRPr lang="en-US" sz="2500" kern="1200" dirty="0"/>
        </a:p>
      </dsp:txBody>
      <dsp:txXfrm>
        <a:off x="1507738" y="2338844"/>
        <a:ext cx="9007861" cy="130540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64A951C-D36A-402E-9F33-D2F39BCF2F82}" type="datetimeFigureOut">
              <a:rPr lang="en-US" smtClean="0"/>
              <a:t>7/8/2025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68A2295-0619-443C-BE35-07C693F768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44676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E4CD67E-3F91-4591-A436-CC623FBB067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46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34992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3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8" name="Rectangle 7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304800" cy="6858000"/>
          </a:xfrm>
          <a:prstGeom prst="rect">
            <a:avLst/>
          </a:prstGeom>
          <a:solidFill>
            <a:srgbClr val="003C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" name="Straight Connector 8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 userDrawn="1"/>
        </p:nvCxnSpPr>
        <p:spPr>
          <a:xfrm>
            <a:off x="304800" y="-76200"/>
            <a:ext cx="0" cy="6934200"/>
          </a:xfrm>
          <a:prstGeom prst="line">
            <a:avLst/>
          </a:prstGeom>
          <a:ln w="57150">
            <a:solidFill>
              <a:srgbClr val="009F4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Picture 16" descr="Minnesota State logo.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17580" y="6272213"/>
            <a:ext cx="1188720" cy="4023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22467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Minnesota State logo.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" t="36298" r="5000"/>
          <a:stretch/>
        </p:blipFill>
        <p:spPr>
          <a:xfrm>
            <a:off x="457199" y="539279"/>
            <a:ext cx="11284831" cy="2934056"/>
          </a:xfrm>
          <a:prstGeom prst="rect">
            <a:avLst/>
          </a:prstGeom>
        </p:spPr>
      </p:pic>
      <p:pic>
        <p:nvPicPr>
          <p:cNvPr id="4" name="Picture 3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5817" y="3749171"/>
            <a:ext cx="12673413" cy="160530"/>
          </a:xfrm>
          <a:prstGeom prst="rect">
            <a:avLst/>
          </a:prstGeom>
        </p:spPr>
      </p:pic>
      <p:sp>
        <p:nvSpPr>
          <p:cNvPr id="5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8290133" y="3124200"/>
            <a:ext cx="2667000" cy="45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r">
              <a:buNone/>
              <a:defRPr sz="1800" b="0">
                <a:solidFill>
                  <a:srgbClr val="003C66"/>
                </a:solidFill>
              </a:defRPr>
            </a:lvl1pPr>
          </a:lstStyle>
          <a:p>
            <a:pPr lvl="0"/>
            <a:r>
              <a:rPr lang="en-US" dirty="0"/>
              <a:t>Click to edit Date</a:t>
            </a:r>
          </a:p>
        </p:txBody>
      </p:sp>
      <p:sp>
        <p:nvSpPr>
          <p:cNvPr id="6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7604333" y="3468688"/>
            <a:ext cx="3352800" cy="41751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r">
              <a:buNone/>
              <a:defRPr sz="1600" b="0">
                <a:solidFill>
                  <a:srgbClr val="003C66"/>
                </a:solidFill>
              </a:defRPr>
            </a:lvl1pPr>
          </a:lstStyle>
          <a:p>
            <a:pPr lvl="0"/>
            <a:r>
              <a:rPr lang="en-US" dirty="0"/>
              <a:t>Click to edit DEPARMENT NAME</a:t>
            </a:r>
          </a:p>
        </p:txBody>
      </p:sp>
      <p:sp>
        <p:nvSpPr>
          <p:cNvPr id="7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255519" y="5105400"/>
            <a:ext cx="2667000" cy="5334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1">
                <a:solidFill>
                  <a:srgbClr val="009F4D"/>
                </a:solidFill>
              </a:defRPr>
            </a:lvl1pPr>
          </a:lstStyle>
          <a:p>
            <a:pPr lvl="0"/>
            <a:r>
              <a:rPr lang="en-US" dirty="0"/>
              <a:t>Click to edit Subhead</a:t>
            </a:r>
          </a:p>
        </p:txBody>
      </p:sp>
      <p:sp>
        <p:nvSpPr>
          <p:cNvPr id="8" name="Text Placeholder 4" title="Text Box with MINNESOTA STATE typed in gray"/>
          <p:cNvSpPr>
            <a:spLocks noGrp="1"/>
          </p:cNvSpPr>
          <p:nvPr>
            <p:ph type="body" sz="quarter" idx="14"/>
          </p:nvPr>
        </p:nvSpPr>
        <p:spPr>
          <a:xfrm>
            <a:off x="1255519" y="5715000"/>
            <a:ext cx="2819400" cy="3810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 b="1">
                <a:solidFill>
                  <a:schemeClr val="bg1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255519" y="3779839"/>
            <a:ext cx="9701614" cy="1325563"/>
          </a:xfrm>
        </p:spPr>
        <p:txBody>
          <a:bodyPr>
            <a:normAutofit/>
          </a:bodyPr>
          <a:lstStyle>
            <a:lvl1pPr>
              <a:defRPr sz="40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94319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 descr="30 East 7th Street, Suite 350&#10;St. Paul, MN  55101-7804&#10;&#10;Phone: 651-201-1800&#10;Toll-free: 888-667-2848&#10;&#10;www.mnscu.edu&#10;" title="Text box with Minnesota State address, phone numbers, and website address"/>
          <p:cNvSpPr txBox="1"/>
          <p:nvPr userDrawn="1"/>
        </p:nvSpPr>
        <p:spPr>
          <a:xfrm>
            <a:off x="4004930" y="2713207"/>
            <a:ext cx="4182140" cy="2616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en-US" sz="2400" b="0" dirty="0">
                <a:solidFill>
                  <a:srgbClr val="003C66"/>
                </a:solidFill>
              </a:rPr>
              <a:t>30 East 7th Street, Suite 350</a:t>
            </a:r>
          </a:p>
          <a:p>
            <a:pPr lvl="0" algn="ctr"/>
            <a:r>
              <a:rPr lang="en-US" sz="2400" b="0" dirty="0">
                <a:solidFill>
                  <a:srgbClr val="003C66"/>
                </a:solidFill>
              </a:rPr>
              <a:t>St. Paul, MN  55101-7804</a:t>
            </a:r>
          </a:p>
          <a:p>
            <a:pPr lvl="0" algn="ctr"/>
            <a:endParaRPr lang="en-US" sz="2400" b="0" dirty="0">
              <a:solidFill>
                <a:srgbClr val="003C66"/>
              </a:solidFill>
            </a:endParaRPr>
          </a:p>
          <a:p>
            <a:pPr lvl="0" algn="ctr"/>
            <a:r>
              <a:rPr lang="en-US" sz="2400" b="0" dirty="0">
                <a:solidFill>
                  <a:srgbClr val="003C66"/>
                </a:solidFill>
              </a:rPr>
              <a:t>651-201-1800</a:t>
            </a:r>
          </a:p>
          <a:p>
            <a:pPr lvl="0" algn="ctr"/>
            <a:r>
              <a:rPr lang="en-US" sz="2400" b="0" dirty="0">
                <a:solidFill>
                  <a:srgbClr val="003C66"/>
                </a:solidFill>
              </a:rPr>
              <a:t>888-667-2848</a:t>
            </a:r>
          </a:p>
          <a:p>
            <a:pPr lvl="0" algn="ctr"/>
            <a:endParaRPr lang="en-US" sz="2400" b="0" dirty="0">
              <a:solidFill>
                <a:schemeClr val="bg2"/>
              </a:solidFill>
            </a:endParaRPr>
          </a:p>
          <a:p>
            <a:pPr lvl="0" algn="ctr"/>
            <a:r>
              <a:rPr lang="en-US" sz="2000" b="1" baseline="0" dirty="0">
                <a:solidFill>
                  <a:srgbClr val="009F4D"/>
                </a:solidFill>
              </a:rPr>
              <a:t>MinnState.edu</a:t>
            </a:r>
          </a:p>
        </p:txBody>
      </p:sp>
      <p:pic>
        <p:nvPicPr>
          <p:cNvPr id="4" name="Picture 3" descr="Minnesota State logo.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00" y="439397"/>
            <a:ext cx="5334000" cy="1795604"/>
          </a:xfrm>
          <a:prstGeom prst="rect">
            <a:avLst/>
          </a:prstGeom>
        </p:spPr>
      </p:pic>
      <p:sp>
        <p:nvSpPr>
          <p:cNvPr id="5" name="TextBox 4" descr="MINNESOTA STATE IS AN AFFIRMATIVE ACTION, EQUAL OPPORTUNITY EMPLOYER AND EDUCATOR.&#10;" title="EEOE Statement"/>
          <p:cNvSpPr txBox="1"/>
          <p:nvPr userDrawn="1"/>
        </p:nvSpPr>
        <p:spPr>
          <a:xfrm>
            <a:off x="0" y="5849597"/>
            <a:ext cx="12192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0"/>
            <a:r>
              <a:rPr lang="en-US" sz="10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This document is available in alternative formats to individuals with disabilities. </a:t>
            </a:r>
            <a:br>
              <a:rPr lang="en-US" sz="10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en-US" sz="10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 request an alternate format, contact Human Resources at 651-201-1664.</a:t>
            </a:r>
          </a:p>
          <a:p>
            <a:pPr algn="ctr" rtl="0"/>
            <a:r>
              <a:rPr lang="en-US" sz="10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Individuals with hearing or speech disabilities may contact us via their preferred Telecommunications Relay Service.</a:t>
            </a:r>
          </a:p>
          <a:p>
            <a:pPr algn="ctr" rtl="0"/>
            <a:r>
              <a:rPr lang="en-US" sz="10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Minnesota State is an affirmative action, equal opportunity employer and educator.</a:t>
            </a:r>
          </a:p>
        </p:txBody>
      </p:sp>
    </p:spTree>
    <p:extLst>
      <p:ext uri="{BB962C8B-B14F-4D97-AF65-F5344CB8AC3E}">
        <p14:creationId xmlns:p14="http://schemas.microsoft.com/office/powerpoint/2010/main" val="26565480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0" indent="0">
              <a:buNone/>
              <a:defRPr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Rectangle 7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304800" cy="6858000"/>
          </a:xfrm>
          <a:prstGeom prst="rect">
            <a:avLst/>
          </a:prstGeom>
          <a:solidFill>
            <a:srgbClr val="003C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" name="Straight Connector 8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 userDrawn="1"/>
        </p:nvCxnSpPr>
        <p:spPr>
          <a:xfrm>
            <a:off x="304800" y="-76200"/>
            <a:ext cx="0" cy="6934200"/>
          </a:xfrm>
          <a:prstGeom prst="line">
            <a:avLst/>
          </a:prstGeom>
          <a:ln w="57150">
            <a:solidFill>
              <a:srgbClr val="009F4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Picture 16" descr="Minnesota State logo.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17580" y="6272213"/>
            <a:ext cx="1188720" cy="4023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36153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>
            <a:normAutofit/>
          </a:bodyPr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Rectangle 7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304800" cy="6858000"/>
          </a:xfrm>
          <a:prstGeom prst="rect">
            <a:avLst/>
          </a:prstGeom>
          <a:solidFill>
            <a:srgbClr val="003C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" name="Straight Connector 8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 userDrawn="1"/>
        </p:nvCxnSpPr>
        <p:spPr>
          <a:xfrm>
            <a:off x="304800" y="-76200"/>
            <a:ext cx="0" cy="6934200"/>
          </a:xfrm>
          <a:prstGeom prst="line">
            <a:avLst/>
          </a:prstGeom>
          <a:ln w="57150">
            <a:solidFill>
              <a:srgbClr val="009F4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Picture 16" descr="Minnesota State logo.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17580" y="6272213"/>
            <a:ext cx="1188720" cy="4023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98261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Rectangle 8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304800" cy="6858000"/>
          </a:xfrm>
          <a:prstGeom prst="rect">
            <a:avLst/>
          </a:prstGeom>
          <a:solidFill>
            <a:srgbClr val="003C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" name="Straight Connector 9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 userDrawn="1"/>
        </p:nvCxnSpPr>
        <p:spPr>
          <a:xfrm>
            <a:off x="304800" y="-76200"/>
            <a:ext cx="0" cy="6934200"/>
          </a:xfrm>
          <a:prstGeom prst="line">
            <a:avLst/>
          </a:prstGeom>
          <a:ln w="57150">
            <a:solidFill>
              <a:srgbClr val="009F4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Picture 17" descr="Minnesota State logo.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17580" y="6272213"/>
            <a:ext cx="1188720" cy="4023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31386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Rectangle 10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304800" cy="6858000"/>
          </a:xfrm>
          <a:prstGeom prst="rect">
            <a:avLst/>
          </a:prstGeom>
          <a:solidFill>
            <a:srgbClr val="003C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2" name="Straight Connector 11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 userDrawn="1"/>
        </p:nvCxnSpPr>
        <p:spPr>
          <a:xfrm>
            <a:off x="304800" y="-76200"/>
            <a:ext cx="0" cy="6934200"/>
          </a:xfrm>
          <a:prstGeom prst="line">
            <a:avLst/>
          </a:prstGeom>
          <a:ln w="57150">
            <a:solidFill>
              <a:srgbClr val="009F4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Picture 19" descr="Minnesota State logo.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17580" y="6272213"/>
            <a:ext cx="1188720" cy="4023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87988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Rectangle 6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304800" cy="6858000"/>
          </a:xfrm>
          <a:prstGeom prst="rect">
            <a:avLst/>
          </a:prstGeom>
          <a:solidFill>
            <a:srgbClr val="003C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" name="Straight Connector 7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 userDrawn="1"/>
        </p:nvCxnSpPr>
        <p:spPr>
          <a:xfrm>
            <a:off x="304800" y="-76200"/>
            <a:ext cx="0" cy="6934200"/>
          </a:xfrm>
          <a:prstGeom prst="line">
            <a:avLst/>
          </a:prstGeom>
          <a:ln w="57150">
            <a:solidFill>
              <a:srgbClr val="009F4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Picture 15" descr="Minnesota State logo.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17580" y="6272213"/>
            <a:ext cx="1188720" cy="4023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32151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304800" cy="6858000"/>
          </a:xfrm>
          <a:prstGeom prst="rect">
            <a:avLst/>
          </a:prstGeom>
          <a:solidFill>
            <a:srgbClr val="003C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" name="Straight Connector 6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 userDrawn="1"/>
        </p:nvCxnSpPr>
        <p:spPr>
          <a:xfrm>
            <a:off x="304800" y="-76200"/>
            <a:ext cx="0" cy="6934200"/>
          </a:xfrm>
          <a:prstGeom prst="line">
            <a:avLst/>
          </a:prstGeom>
          <a:ln w="57150">
            <a:solidFill>
              <a:srgbClr val="009F4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529139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Rectangle 8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304800" cy="6858000"/>
          </a:xfrm>
          <a:prstGeom prst="rect">
            <a:avLst/>
          </a:prstGeom>
          <a:solidFill>
            <a:srgbClr val="003C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" name="Straight Connector 9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 userDrawn="1"/>
        </p:nvCxnSpPr>
        <p:spPr>
          <a:xfrm>
            <a:off x="304800" y="-76200"/>
            <a:ext cx="0" cy="6934200"/>
          </a:xfrm>
          <a:prstGeom prst="line">
            <a:avLst/>
          </a:prstGeom>
          <a:ln w="57150">
            <a:solidFill>
              <a:srgbClr val="009F4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Picture 17" descr="Minnesota State logo.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17580" y="6272213"/>
            <a:ext cx="1188720" cy="4023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22380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Rectangle 8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304800" cy="6858000"/>
          </a:xfrm>
          <a:prstGeom prst="rect">
            <a:avLst/>
          </a:prstGeom>
          <a:solidFill>
            <a:srgbClr val="003C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" name="Straight Connector 9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 userDrawn="1"/>
        </p:nvCxnSpPr>
        <p:spPr>
          <a:xfrm>
            <a:off x="304800" y="-76200"/>
            <a:ext cx="0" cy="6934200"/>
          </a:xfrm>
          <a:prstGeom prst="line">
            <a:avLst/>
          </a:prstGeom>
          <a:ln w="57150">
            <a:solidFill>
              <a:srgbClr val="009F4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Picture 17" descr="Minnesota State logo.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17580" y="6272213"/>
            <a:ext cx="1188720" cy="4023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15972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2672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6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6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6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6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6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epitemnein-epitomic.blogspot.com/2014/01/cultivating-supremacy-of-compassion.html" TargetMode="External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creativecommons.org/licenses/by-nc-nd/3.0/" TargetMode="Externa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Relationship Id="rId9" Type="http://schemas.openxmlformats.org/officeDocument/2006/relationships/image" Target="../media/image9.sv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7" Type="http://schemas.openxmlformats.org/officeDocument/2006/relationships/image" Target="../media/image9.sv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Relationship Id="rId6" Type="http://schemas.openxmlformats.org/officeDocument/2006/relationships/image" Target="../media/image8.png"/><Relationship Id="rId5" Type="http://schemas.openxmlformats.org/officeDocument/2006/relationships/hyperlink" Target="https://creativecommons.org/licenses/by-sa/3.0/" TargetMode="External"/><Relationship Id="rId4" Type="http://schemas.openxmlformats.org/officeDocument/2006/relationships/hyperlink" Target="http://commons.wikimedia.org/wiki/file:family_eating_a_meal_(1).jpg" TargetMode="Externa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6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10" Type="http://schemas.openxmlformats.org/officeDocument/2006/relationships/image" Target="../media/image9.svg"/><Relationship Id="rId4" Type="http://schemas.openxmlformats.org/officeDocument/2006/relationships/diagramLayout" Target="../diagrams/layout4.xml"/><Relationship Id="rId9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5.xml"/><Relationship Id="rId3" Type="http://schemas.openxmlformats.org/officeDocument/2006/relationships/image" Target="../media/image18.jpg"/><Relationship Id="rId7" Type="http://schemas.openxmlformats.org/officeDocument/2006/relationships/diagramQuickStyle" Target="../diagrams/quickStyle5.xml"/><Relationship Id="rId12" Type="http://schemas.openxmlformats.org/officeDocument/2006/relationships/image" Target="../media/image9.sv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7.xml"/><Relationship Id="rId6" Type="http://schemas.openxmlformats.org/officeDocument/2006/relationships/diagramLayout" Target="../diagrams/layout5.xml"/><Relationship Id="rId11" Type="http://schemas.openxmlformats.org/officeDocument/2006/relationships/image" Target="../media/image8.png"/><Relationship Id="rId5" Type="http://schemas.openxmlformats.org/officeDocument/2006/relationships/diagramData" Target="../diagrams/data5.xml"/><Relationship Id="rId10" Type="http://schemas.openxmlformats.org/officeDocument/2006/relationships/hyperlink" Target="https://creativecommons.org/licenses/by-nc-nd/3.0/" TargetMode="External"/><Relationship Id="rId4" Type="http://schemas.openxmlformats.org/officeDocument/2006/relationships/hyperlink" Target="http://digitaldoorway.blogspot.com/2018/07/aprns-and-21st-century-american.html" TargetMode="External"/><Relationship Id="rId9" Type="http://schemas.microsoft.com/office/2007/relationships/diagramDrawing" Target="../diagrams/drawing5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g"/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12" Type="http://schemas.openxmlformats.org/officeDocument/2006/relationships/image" Target="../media/image9.sv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8.xml"/><Relationship Id="rId6" Type="http://schemas.openxmlformats.org/officeDocument/2006/relationships/diagramColors" Target="../diagrams/colors6.xml"/><Relationship Id="rId11" Type="http://schemas.openxmlformats.org/officeDocument/2006/relationships/image" Target="../media/image8.png"/><Relationship Id="rId5" Type="http://schemas.openxmlformats.org/officeDocument/2006/relationships/diagramQuickStyle" Target="../diagrams/quickStyle6.xml"/><Relationship Id="rId10" Type="http://schemas.openxmlformats.org/officeDocument/2006/relationships/hyperlink" Target="https://creativecommons.org/licenses/by/3.0/" TargetMode="External"/><Relationship Id="rId4" Type="http://schemas.openxmlformats.org/officeDocument/2006/relationships/diagramLayout" Target="../diagrams/layout6.xml"/><Relationship Id="rId9" Type="http://schemas.openxmlformats.org/officeDocument/2006/relationships/hyperlink" Target="https://wtcs.pressbooks.pub/nursingfundamentals/chapter/4-6-planning/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Relationship Id="rId5" Type="http://schemas.openxmlformats.org/officeDocument/2006/relationships/hyperlink" Target="https://creativecommons.org/licenses/by-nc-nd/3.0/" TargetMode="External"/><Relationship Id="rId4" Type="http://schemas.openxmlformats.org/officeDocument/2006/relationships/hyperlink" Target="https://epitemnein-epitomic.blogspot.com/2014/01/cultivating-supremacy-of-compassion.html" TargetMode="Externa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4" Type="http://schemas.openxmlformats.org/officeDocument/2006/relationships/diagramLayout" Target="../diagrams/layout7.xml"/><Relationship Id="rId9" Type="http://schemas.openxmlformats.org/officeDocument/2006/relationships/image" Target="../media/image9.sv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7" Type="http://schemas.openxmlformats.org/officeDocument/2006/relationships/image" Target="../media/image9.sv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1.xml"/><Relationship Id="rId6" Type="http://schemas.openxmlformats.org/officeDocument/2006/relationships/image" Target="../media/image8.png"/><Relationship Id="rId5" Type="http://schemas.openxmlformats.org/officeDocument/2006/relationships/hyperlink" Target="https://creativecommons.org/licenses/by/3.0/" TargetMode="External"/><Relationship Id="rId4" Type="http://schemas.openxmlformats.org/officeDocument/2006/relationships/hyperlink" Target="http://edelweisspublications.com/keyword/29/176/Relational-nursing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csbn.org/public-files/ProfessionalBoundaries_Complete.pdf" TargetMode="Externa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Relationship Id="rId5" Type="http://schemas.openxmlformats.org/officeDocument/2006/relationships/image" Target="../media/image7.svg"/><Relationship Id="rId4" Type="http://schemas.openxmlformats.org/officeDocument/2006/relationships/image" Target="../media/image6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diagramData" Target="../diagrams/data8.xml"/><Relationship Id="rId7" Type="http://schemas.microsoft.com/office/2007/relationships/diagramDrawing" Target="../diagrams/drawing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.xml"/><Relationship Id="rId6" Type="http://schemas.openxmlformats.org/officeDocument/2006/relationships/diagramColors" Target="../diagrams/colors8.xml"/><Relationship Id="rId5" Type="http://schemas.openxmlformats.org/officeDocument/2006/relationships/diagramQuickStyle" Target="../diagrams/quickStyle8.xml"/><Relationship Id="rId4" Type="http://schemas.openxmlformats.org/officeDocument/2006/relationships/diagramLayout" Target="../diagrams/layout8.xml"/><Relationship Id="rId9" Type="http://schemas.openxmlformats.org/officeDocument/2006/relationships/image" Target="../media/image9.sv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3" Type="http://schemas.openxmlformats.org/officeDocument/2006/relationships/hyperlink" Target="https://epitemnein-epitomic.blogspot.com/2014/01/cultivating-supremacy-of-compassion.html" TargetMode="External"/><Relationship Id="rId7" Type="http://schemas.openxmlformats.org/officeDocument/2006/relationships/image" Target="../media/image8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hyperlink" Target="https://creativecommons.org/licenses/by-nc-nd/3.0/" TargetMode="Externa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csbn.org/public-files/ProfessionalBoundaries_Complete.pdf" TargetMode="External"/><Relationship Id="rId2" Type="http://schemas.openxmlformats.org/officeDocument/2006/relationships/hyperlink" Target="https://youtu.be/LirG9tc88Ms?si=yxxUkzivZhHurhNl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svg"/><Relationship Id="rId4" Type="http://schemas.openxmlformats.org/officeDocument/2006/relationships/image" Target="../media/image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.xml"/><Relationship Id="rId4" Type="http://schemas.openxmlformats.org/officeDocument/2006/relationships/image" Target="../media/image7.sv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lalupinella.it/siti-web-blog/social-media-vs-blog/" TargetMode="External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svg"/><Relationship Id="rId5" Type="http://schemas.openxmlformats.org/officeDocument/2006/relationships/image" Target="../media/image8.png"/><Relationship Id="rId4" Type="http://schemas.openxmlformats.org/officeDocument/2006/relationships/hyperlink" Target="https://creativecommons.org/licenses/by-nc/3.0/" TargetMode="Externa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s://blog.kenbauer.me/2014/06/12/flipped-professional-development/" TargetMode="External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svg"/><Relationship Id="rId5" Type="http://schemas.openxmlformats.org/officeDocument/2006/relationships/image" Target="../media/image8.png"/><Relationship Id="rId4" Type="http://schemas.openxmlformats.org/officeDocument/2006/relationships/hyperlink" Target="https://creativecommons.org/licenses/by/3.0/" TargetMode="Externa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://technofaq.org/posts/2017/03/everything-you-should-know-about-successful-online-employee-training/" TargetMode="External"/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creativecommons.org/licenses/by-nc-sa/3.0/" TargetMode="Externa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higheredjobs.com/Articles/articleDisplay.cfm?ID=2805" TargetMode="External"/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creativecommons.org/licenses/by-nd/3.0/" TargetMode="Externa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sv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svg"/><Relationship Id="rId4" Type="http://schemas.openxmlformats.org/officeDocument/2006/relationships/image" Target="../media/image8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3N8A5LMlego?si=TBR_lBORKjmHzWKp" TargetMode="External"/><Relationship Id="rId2" Type="http://schemas.openxmlformats.org/officeDocument/2006/relationships/hyperlink" Target="https://youtu.be/i9FBEiZRnmo" TargetMode="Externa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.xml"/><Relationship Id="rId5" Type="http://schemas.openxmlformats.org/officeDocument/2006/relationships/hyperlink" Target="https://creativecommons.org/licenses/by-nc-nd/3.0/" TargetMode="External"/><Relationship Id="rId4" Type="http://schemas.openxmlformats.org/officeDocument/2006/relationships/hyperlink" Target="https://epitemnein-epitomic.blogspot.com/2014/01/cultivating-supremacy-of-compassion.html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diagramData" Target="../diagrams/data9.xml"/><Relationship Id="rId7" Type="http://schemas.microsoft.com/office/2007/relationships/diagramDrawing" Target="../diagrams/drawing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6.xml"/><Relationship Id="rId6" Type="http://schemas.openxmlformats.org/officeDocument/2006/relationships/diagramColors" Target="../diagrams/colors9.xml"/><Relationship Id="rId5" Type="http://schemas.openxmlformats.org/officeDocument/2006/relationships/diagramQuickStyle" Target="../diagrams/quickStyle9.xml"/><Relationship Id="rId4" Type="http://schemas.openxmlformats.org/officeDocument/2006/relationships/diagramLayout" Target="../diagrams/layout9.xml"/><Relationship Id="rId9" Type="http://schemas.openxmlformats.org/officeDocument/2006/relationships/image" Target="../media/image9.sv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diagramData" Target="../diagrams/data10.xml"/><Relationship Id="rId7" Type="http://schemas.microsoft.com/office/2007/relationships/diagramDrawing" Target="../diagrams/drawing1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7.xml"/><Relationship Id="rId6" Type="http://schemas.openxmlformats.org/officeDocument/2006/relationships/diagramColors" Target="../diagrams/colors10.xml"/><Relationship Id="rId5" Type="http://schemas.openxmlformats.org/officeDocument/2006/relationships/diagramQuickStyle" Target="../diagrams/quickStyle10.xml"/><Relationship Id="rId4" Type="http://schemas.openxmlformats.org/officeDocument/2006/relationships/diagramLayout" Target="../diagrams/layout10.xml"/><Relationship Id="rId9" Type="http://schemas.openxmlformats.org/officeDocument/2006/relationships/image" Target="../media/image9.sv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1.xml"/><Relationship Id="rId3" Type="http://schemas.openxmlformats.org/officeDocument/2006/relationships/image" Target="../media/image38.jpg"/><Relationship Id="rId7" Type="http://schemas.openxmlformats.org/officeDocument/2006/relationships/diagramQuickStyle" Target="../diagrams/quickStyle11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8.xml"/><Relationship Id="rId6" Type="http://schemas.openxmlformats.org/officeDocument/2006/relationships/diagramLayout" Target="../diagrams/layout11.xml"/><Relationship Id="rId5" Type="http://schemas.openxmlformats.org/officeDocument/2006/relationships/diagramData" Target="../diagrams/data11.xml"/><Relationship Id="rId10" Type="http://schemas.openxmlformats.org/officeDocument/2006/relationships/hyperlink" Target="https://creativecommons.org/licenses/by/3.0/" TargetMode="External"/><Relationship Id="rId4" Type="http://schemas.openxmlformats.org/officeDocument/2006/relationships/hyperlink" Target="https://www.bundabergnow.com/2023/05/12/every-nurse-makes-a-difference-at-mater/" TargetMode="External"/><Relationship Id="rId9" Type="http://schemas.microsoft.com/office/2007/relationships/diagramDrawing" Target="../diagrams/drawing1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sdms.org/about/who-we-are/code-of-ethics" TargetMode="External"/><Relationship Id="rId7" Type="http://schemas.openxmlformats.org/officeDocument/2006/relationships/image" Target="../media/image7.sv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9.xml"/><Relationship Id="rId6" Type="http://schemas.openxmlformats.org/officeDocument/2006/relationships/image" Target="../media/image6.png"/><Relationship Id="rId5" Type="http://schemas.openxmlformats.org/officeDocument/2006/relationships/hyperlink" Target="https://www.nursingworld.org/practice-policy/nursing-excellence/ethics/code-of-ethics-for-nurses/" TargetMode="External"/><Relationship Id="rId4" Type="http://schemas.openxmlformats.org/officeDocument/2006/relationships/hyperlink" Target="https://www.arrt.org/docs/default-source/governing-documents/code-of-ethics.pdf?sfvrsn=71f304fc_14" TargetMode="Externa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hyperlink" Target="https://habitatadvocate.com.au/tag/australian-king-parrot/" TargetMode="External"/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svg"/><Relationship Id="rId5" Type="http://schemas.openxmlformats.org/officeDocument/2006/relationships/image" Target="../media/image8.png"/><Relationship Id="rId4" Type="http://schemas.openxmlformats.org/officeDocument/2006/relationships/hyperlink" Target="https://creativecommons.org/licenses/by-nc-nd/3.0/" TargetMode="Externa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hyperlink" Target="https://courses.lumenlearning.com/hvcc-abnormalpsychology/chapter/208/" TargetMode="External"/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svg"/><Relationship Id="rId5" Type="http://schemas.openxmlformats.org/officeDocument/2006/relationships/image" Target="../media/image8.png"/><Relationship Id="rId4" Type="http://schemas.openxmlformats.org/officeDocument/2006/relationships/hyperlink" Target="https://creativecommons.org/licenses/by-sa/3.0/" TargetMode="Externa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hyperlink" Target="https://thebluediamondgallery.com/legal08/l/law.html" TargetMode="External"/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creativecommons.org/licenses/by-sa/3.0/" TargetMode="Externa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3" Type="http://schemas.openxmlformats.org/officeDocument/2006/relationships/hyperlink" Target="https://youtu.be/fAt1Dt1BhRg" TargetMode="External"/><Relationship Id="rId7" Type="http://schemas.openxmlformats.org/officeDocument/2006/relationships/image" Target="../media/image6.png"/><Relationship Id="rId2" Type="http://schemas.openxmlformats.org/officeDocument/2006/relationships/hyperlink" Target="https://youtu.be/kDfoJXq8BRA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youtu.be/VJ_s51QGbg8" TargetMode="External"/><Relationship Id="rId5" Type="http://schemas.openxmlformats.org/officeDocument/2006/relationships/hyperlink" Target="https://youtu.be/J1ylu1Qfp0s" TargetMode="External"/><Relationship Id="rId4" Type="http://schemas.openxmlformats.org/officeDocument/2006/relationships/hyperlink" Target="https://youtu.be/4O37WpRFjHk" TargetMode="Externa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0.xml"/><Relationship Id="rId5" Type="http://schemas.openxmlformats.org/officeDocument/2006/relationships/hyperlink" Target="https://creativecommons.org/licenses/by-nc-nd/3.0/" TargetMode="External"/><Relationship Id="rId4" Type="http://schemas.openxmlformats.org/officeDocument/2006/relationships/hyperlink" Target="https://epitemnein-epitomic.blogspot.com/2014/01/cultivating-supremacy-of-compassion.html" TargetMode="Externa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4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5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1.xml"/><Relationship Id="rId5" Type="http://schemas.openxmlformats.org/officeDocument/2006/relationships/hyperlink" Target="https://creativecommons.org/licenses/by-nc-nd/3.0/" TargetMode="External"/><Relationship Id="rId4" Type="http://schemas.openxmlformats.org/officeDocument/2006/relationships/hyperlink" Target="https://epitemnein-epitomic.blogspot.com/2014/01/cultivating-supremacy-of-compassion.html" TargetMode="Externa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2.xml"/><Relationship Id="rId5" Type="http://schemas.openxmlformats.org/officeDocument/2006/relationships/hyperlink" Target="https://creativecommons.org/licenses/by-nc-sa/3.0/" TargetMode="External"/><Relationship Id="rId4" Type="http://schemas.openxmlformats.org/officeDocument/2006/relationships/hyperlink" Target="https://www.peoplematters.in/blog/culture/ethical-dilemmas-the-three-questions-you-need-to-ask-18720" TargetMode="Externa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hyperlink" Target="http://betterhealthwhileaging.net/qa-hospice-care-dementia/" TargetMode="External"/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creativecommons.org/licenses/by-nc-sa/3.0/" TargetMode="Externa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hyperlink" Target="https://internationaljournalofresearch.com/tag/research/" TargetMode="External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creativecommons.org/licenses/by-nc-nd/3.0/" TargetMode="External"/></Relationships>
</file>

<file path=ppt/slides/_rels/slide4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2.xml"/><Relationship Id="rId3" Type="http://schemas.openxmlformats.org/officeDocument/2006/relationships/notesSlide" Target="../notesSlides/notesSlide1.xml"/><Relationship Id="rId7" Type="http://schemas.openxmlformats.org/officeDocument/2006/relationships/diagramColors" Target="../diagrams/colors1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3.xml"/><Relationship Id="rId6" Type="http://schemas.openxmlformats.org/officeDocument/2006/relationships/diagramQuickStyle" Target="../diagrams/quickStyle12.xml"/><Relationship Id="rId5" Type="http://schemas.openxmlformats.org/officeDocument/2006/relationships/diagramLayout" Target="../diagrams/layout12.xml"/><Relationship Id="rId4" Type="http://schemas.openxmlformats.org/officeDocument/2006/relationships/diagramData" Target="../diagrams/data1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aaPC7O-Q3Vk" TargetMode="External"/><Relationship Id="rId7" Type="http://schemas.openxmlformats.org/officeDocument/2006/relationships/image" Target="../media/image7.svg"/><Relationship Id="rId2" Type="http://schemas.openxmlformats.org/officeDocument/2006/relationships/hyperlink" Target="https://youtu.be/gem1f6Gz7So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hyperlink" Target="https://youtu.be/nEEBUMiyGLs" TargetMode="External"/><Relationship Id="rId4" Type="http://schemas.openxmlformats.org/officeDocument/2006/relationships/hyperlink" Target="https://youtu.be/CjvMJeEQDeQ" TargetMode="External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nbcnews.com/politics/national-security/china-has-done-human-testing-create-biologically-enhanced-super-soldiers-n1249914" TargetMode="External"/><Relationship Id="rId3" Type="http://schemas.openxmlformats.org/officeDocument/2006/relationships/hyperlink" Target="https://www.youtube.com/watch?v=TdBAHexVYzc" TargetMode="External"/><Relationship Id="rId7" Type="http://schemas.openxmlformats.org/officeDocument/2006/relationships/hyperlink" Target="https://www.youtube.com/watch?v=nOHbn8Q1fBM&amp;feature=emb_rel_end" TargetMode="External"/><Relationship Id="rId2" Type="http://schemas.openxmlformats.org/officeDocument/2006/relationships/hyperlink" Target="https://youtu.be/avM1Yg5oEu0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youtu.be/ZHO0xaBW2wE" TargetMode="External"/><Relationship Id="rId5" Type="http://schemas.openxmlformats.org/officeDocument/2006/relationships/hyperlink" Target="https://innovativegenomics.org/multimedia-library/meet-victoria-gray/" TargetMode="External"/><Relationship Id="rId10" Type="http://schemas.openxmlformats.org/officeDocument/2006/relationships/image" Target="../media/image7.svg"/><Relationship Id="rId4" Type="http://schemas.openxmlformats.org/officeDocument/2006/relationships/hyperlink" Target="https://youtu.be/lvdsD6IfouI?si=oTSxw27BDFhBdCZ3" TargetMode="External"/><Relationship Id="rId9" Type="http://schemas.openxmlformats.org/officeDocument/2006/relationships/image" Target="../media/image6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house.mn.gov/sessiondaily/Story/18046" TargetMode="External"/><Relationship Id="rId7" Type="http://schemas.openxmlformats.org/officeDocument/2006/relationships/image" Target="../media/image7.svg"/><Relationship Id="rId2" Type="http://schemas.openxmlformats.org/officeDocument/2006/relationships/hyperlink" Target="https://euthanasia.procon.org/states-with-legal-physician-assisted-suicide/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hyperlink" Target="https://www.pbs.org/wgbh/frontline/film/suicide-plan/" TargetMode="External"/><Relationship Id="rId4" Type="http://schemas.openxmlformats.org/officeDocument/2006/relationships/hyperlink" Target="https://www.pbs.org/wgbh/frontline/film/suicidetourist/" TargetMode="Externa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https://www.youtube.com/watch?v=qVhqUgNTcqw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sv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hyperlink" Target="https://epitemnein-epitomic.blogspot.com/2014/01/cultivating-supremacy-of-compassion.html" TargetMode="External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1.xml"/><Relationship Id="rId4" Type="http://schemas.openxmlformats.org/officeDocument/2006/relationships/hyperlink" Target="https://creativecommons.org/licenses/by-nc-nd/3.0/" TargetMode="Externa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Relationship Id="rId9" Type="http://schemas.openxmlformats.org/officeDocument/2006/relationships/image" Target="../media/image7.sv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5" Type="http://schemas.openxmlformats.org/officeDocument/2006/relationships/hyperlink" Target="https://creativecommons.org/licenses/by-nc-nd/3.0/" TargetMode="External"/><Relationship Id="rId4" Type="http://schemas.openxmlformats.org/officeDocument/2006/relationships/hyperlink" Target="https://epitemnein-epitomic.blogspot.com/2014/01/cultivating-supremacy-of-compassion.html" TargetMode="Externa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Relationship Id="rId9" Type="http://schemas.openxmlformats.org/officeDocument/2006/relationships/image" Target="../media/image9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Healthcare Core Curriculum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Healthcare Ethics</a:t>
            </a:r>
          </a:p>
        </p:txBody>
      </p:sp>
      <p:pic>
        <p:nvPicPr>
          <p:cNvPr id="2" name="Picture 1" descr="A water droplet falling into a heart shape&#10;&#10;Description automatically generated">
            <a:extLst>
              <a:ext uri="{FF2B5EF4-FFF2-40B4-BE49-F238E27FC236}">
                <a16:creationId xmlns:a16="http://schemas.microsoft.com/office/drawing/2014/main" id="{6F82330C-6226-FDEE-0153-5CF5D288234E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11000"/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333274" y="0"/>
            <a:ext cx="11858726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683E6130-41FA-4226-D550-11BD69196ABC}"/>
              </a:ext>
            </a:extLst>
          </p:cNvPr>
          <p:cNvSpPr txBox="1"/>
          <p:nvPr/>
        </p:nvSpPr>
        <p:spPr>
          <a:xfrm>
            <a:off x="333274" y="6627168"/>
            <a:ext cx="386715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hlinkClick r:id="rId3" tooltip="https://epitemnein-epitomic.blogspot.com/2014/01/cultivating-supremacy-of-compassion.html"/>
              </a:rPr>
              <a:t>This Photo</a:t>
            </a: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by Unknown Author is licensed under </a:t>
            </a: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hlinkClick r:id="rId4" tooltip="https://creativecommons.org/licenses/by-nc-nd/3.0/"/>
              </a:rPr>
              <a:t>CC BY-NC-ND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003C66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0562184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96C420AB-392E-4CB9-9663-FA4A11017C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 anchor="ctr">
            <a:normAutofit/>
          </a:bodyPr>
          <a:lstStyle/>
          <a:p>
            <a:r>
              <a:rPr lang="en-US" dirty="0"/>
              <a:t>Importance of Values</a:t>
            </a:r>
          </a:p>
        </p:txBody>
      </p:sp>
      <p:graphicFrame>
        <p:nvGraphicFramePr>
          <p:cNvPr id="5" name="Content Placeholder 1">
            <a:extLst>
              <a:ext uri="{FF2B5EF4-FFF2-40B4-BE49-F238E27FC236}">
                <a16:creationId xmlns:a16="http://schemas.microsoft.com/office/drawing/2014/main" id="{27D0D73B-BEDE-4BE0-8172-5A6D22C0A91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49706002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5" name="Content Placeholder 3" descr="A lightbulb">
            <a:extLst>
              <a:ext uri="{FF2B5EF4-FFF2-40B4-BE49-F238E27FC236}">
                <a16:creationId xmlns:a16="http://schemas.microsoft.com/office/drawing/2014/main" id="{EF393D82-D128-9A08-706A-4F5F6FC1CFF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285482" y="360826"/>
            <a:ext cx="891813" cy="89181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56238138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7CFDB22-3465-4BFE-A33E-F4446FA5BA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8502" y="328549"/>
            <a:ext cx="10515600" cy="969899"/>
          </a:xfrm>
        </p:spPr>
        <p:txBody>
          <a:bodyPr anchor="ctr">
            <a:normAutofit/>
          </a:bodyPr>
          <a:lstStyle/>
          <a:p>
            <a:r>
              <a:rPr lang="en-US" dirty="0"/>
              <a:t>Development of Values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75CF19A-54E9-4BF7-8745-A01F5D27BC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8502" y="1425512"/>
            <a:ext cx="10515600" cy="4821965"/>
          </a:xfrm>
        </p:spPr>
        <p:txBody>
          <a:bodyPr>
            <a:normAutofit lnSpcReduction="10000"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b="0" dirty="0"/>
              <a:t>Passed from one generation to the next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b="0" dirty="0"/>
              <a:t>Start developing in early life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b="0" dirty="0"/>
              <a:t>Evolve throughout stages of life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b="0" dirty="0"/>
              <a:t>Family and culture influence values, beliefs, and attitudes about:</a:t>
            </a:r>
          </a:p>
          <a:p>
            <a:pPr marL="1143000" lvl="1" indent="-457200"/>
            <a:r>
              <a:rPr lang="en-US" b="0" dirty="0"/>
              <a:t>Lifestyle</a:t>
            </a:r>
          </a:p>
          <a:p>
            <a:pPr marL="1143000" lvl="1" indent="-457200"/>
            <a:r>
              <a:rPr lang="en-US" b="0" dirty="0"/>
              <a:t>Language</a:t>
            </a:r>
          </a:p>
          <a:p>
            <a:pPr marL="1143000" lvl="1" indent="-457200"/>
            <a:r>
              <a:rPr lang="en-US" b="0" dirty="0"/>
              <a:t>Rules</a:t>
            </a:r>
          </a:p>
          <a:p>
            <a:pPr marL="1143000" lvl="1" indent="-457200"/>
            <a:r>
              <a:rPr lang="en-US" b="0" dirty="0"/>
              <a:t>Culture</a:t>
            </a:r>
          </a:p>
          <a:p>
            <a:pPr marL="1143000" lvl="1" indent="-457200"/>
            <a:r>
              <a:rPr lang="en-US" b="0" dirty="0"/>
              <a:t>Religion</a:t>
            </a:r>
          </a:p>
          <a:p>
            <a:pPr marL="1143000" lvl="1" indent="-457200"/>
            <a:r>
              <a:rPr lang="en-US" b="0" dirty="0"/>
              <a:t>Education</a:t>
            </a:r>
          </a:p>
          <a:p>
            <a:pPr marL="1143000" lvl="1" indent="-457200"/>
            <a:r>
              <a:rPr lang="en-US" b="0" dirty="0"/>
              <a:t>Socioeconomic status </a:t>
            </a:r>
          </a:p>
        </p:txBody>
      </p:sp>
      <p:pic>
        <p:nvPicPr>
          <p:cNvPr id="10" name="Picture 9" descr="A family eating at a table&#10;&#10;Description automatically generated">
            <a:extLst>
              <a:ext uri="{FF2B5EF4-FFF2-40B4-BE49-F238E27FC236}">
                <a16:creationId xmlns:a16="http://schemas.microsoft.com/office/drawing/2014/main" id="{8DF17128-D6AF-2427-72F9-C50E11C1C18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5816302" y="3429000"/>
            <a:ext cx="4149200" cy="33193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FCD2A7B1-D91A-1AEC-20EF-C5D0AAE3583B}"/>
              </a:ext>
            </a:extLst>
          </p:cNvPr>
          <p:cNvSpPr txBox="1"/>
          <p:nvPr/>
        </p:nvSpPr>
        <p:spPr>
          <a:xfrm>
            <a:off x="6096000" y="6512653"/>
            <a:ext cx="442373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chemeClr val="bg1"/>
                </a:solidFill>
                <a:hlinkClick r:id="rId4" tooltip="http://commons.wikimedia.org/wiki/file:family_eating_a_meal_(1).jpg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This Photo</a:t>
            </a:r>
            <a:r>
              <a:rPr lang="en-US" sz="900" dirty="0">
                <a:solidFill>
                  <a:schemeClr val="bg1"/>
                </a:solidFill>
              </a:rPr>
              <a:t> by Unknown Author is licensed under </a:t>
            </a:r>
            <a:r>
              <a:rPr lang="en-US" sz="900" dirty="0">
                <a:solidFill>
                  <a:schemeClr val="bg1"/>
                </a:solidFill>
                <a:hlinkClick r:id="rId5" tooltip="https://creativecommons.org/licenses/by-sa/3.0/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CC BY-SA</a:t>
            </a:r>
            <a:endParaRPr lang="en-US" sz="900" dirty="0">
              <a:solidFill>
                <a:schemeClr val="bg1"/>
              </a:solidFill>
            </a:endParaRPr>
          </a:p>
        </p:txBody>
      </p:sp>
      <p:pic>
        <p:nvPicPr>
          <p:cNvPr id="5" name="Content Placeholder 3" descr="A lightbulb">
            <a:extLst>
              <a:ext uri="{FF2B5EF4-FFF2-40B4-BE49-F238E27FC236}">
                <a16:creationId xmlns:a16="http://schemas.microsoft.com/office/drawing/2014/main" id="{FAE9418B-2836-B870-BAF8-0D88E140F9A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094982" y="181532"/>
            <a:ext cx="891813" cy="89181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4733024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4A290CD4-ED81-4B62-B570-EB409C80CE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b="1" kern="1200" dirty="0">
                <a:latin typeface="+mj-lt"/>
                <a:ea typeface="+mj-ea"/>
                <a:cs typeface="+mj-cs"/>
              </a:rPr>
              <a:t>Personal Values</a:t>
            </a:r>
            <a:r>
              <a:rPr lang="en-US" dirty="0"/>
              <a:t>   </a:t>
            </a:r>
            <a:endParaRPr lang="en-US" b="1" kern="1200" dirty="0">
              <a:latin typeface="+mj-lt"/>
              <a:ea typeface="+mj-ea"/>
              <a:cs typeface="+mj-cs"/>
            </a:endParaRPr>
          </a:p>
        </p:txBody>
      </p:sp>
      <p:graphicFrame>
        <p:nvGraphicFramePr>
          <p:cNvPr id="5" name="Content Placeholder 1">
            <a:extLst>
              <a:ext uri="{FF2B5EF4-FFF2-40B4-BE49-F238E27FC236}">
                <a16:creationId xmlns:a16="http://schemas.microsoft.com/office/drawing/2014/main" id="{1784B0F5-6AF4-4D01-B2F0-043F5B3D313B}"/>
              </a:ext>
            </a:extLst>
          </p:cNvPr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059348299"/>
              </p:ext>
            </p:extLst>
          </p:nvPr>
        </p:nvGraphicFramePr>
        <p:xfrm>
          <a:off x="838199" y="1825625"/>
          <a:ext cx="7552765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028" name="Picture 4" descr="Word Cloud">
            <a:extLst>
              <a:ext uri="{FF2B5EF4-FFF2-40B4-BE49-F238E27FC236}">
                <a16:creationId xmlns:a16="http://schemas.microsoft.com/office/drawing/2014/main" id="{1EC57EAE-BFFB-F5CC-7A49-17FF64A80D8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529"/>
          <a:stretch/>
        </p:blipFill>
        <p:spPr bwMode="auto">
          <a:xfrm>
            <a:off x="6177031" y="1516828"/>
            <a:ext cx="5906945" cy="36683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Content Placeholder 3" descr="A lightbulb">
            <a:extLst>
              <a:ext uri="{FF2B5EF4-FFF2-40B4-BE49-F238E27FC236}">
                <a16:creationId xmlns:a16="http://schemas.microsoft.com/office/drawing/2014/main" id="{C4F647C7-6E16-A48D-0E3E-EEFF9E1097F7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4996805" y="360826"/>
            <a:ext cx="891813" cy="89181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4277041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985A85C6-7FF5-4F05-BC09-C5D6AF960C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 anchor="ctr">
            <a:normAutofit/>
          </a:bodyPr>
          <a:lstStyle/>
          <a:p>
            <a:r>
              <a:rPr lang="en-US" dirty="0"/>
              <a:t>Key Healthcare Values</a:t>
            </a:r>
          </a:p>
        </p:txBody>
      </p:sp>
      <p:pic>
        <p:nvPicPr>
          <p:cNvPr id="8" name="Content Placeholder 7" descr="A nurse touching a patient's shoulder&#10;&#10;Description automatically generated">
            <a:extLst>
              <a:ext uri="{FF2B5EF4-FFF2-40B4-BE49-F238E27FC236}">
                <a16:creationId xmlns:a16="http://schemas.microsoft.com/office/drawing/2014/main" id="{18815A30-96CB-639C-D8D3-EC82BEEF505C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6019800" y="1690688"/>
            <a:ext cx="5956143" cy="397274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graphicFrame>
        <p:nvGraphicFramePr>
          <p:cNvPr id="5" name="Content Placeholder 1">
            <a:extLst>
              <a:ext uri="{FF2B5EF4-FFF2-40B4-BE49-F238E27FC236}">
                <a16:creationId xmlns:a16="http://schemas.microsoft.com/office/drawing/2014/main" id="{A7DDA12A-AC76-4838-A88A-41069B4103F7}"/>
              </a:ext>
            </a:extLst>
          </p:cNvPr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962698622"/>
              </p:ext>
            </p:extLst>
          </p:nvPr>
        </p:nvGraphicFramePr>
        <p:xfrm>
          <a:off x="838200" y="1690688"/>
          <a:ext cx="5181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12" name="TextBox 11">
            <a:extLst>
              <a:ext uri="{FF2B5EF4-FFF2-40B4-BE49-F238E27FC236}">
                <a16:creationId xmlns:a16="http://schemas.microsoft.com/office/drawing/2014/main" id="{571755A3-C571-C436-EEAB-086B8427166D}"/>
              </a:ext>
            </a:extLst>
          </p:cNvPr>
          <p:cNvSpPr txBox="1"/>
          <p:nvPr/>
        </p:nvSpPr>
        <p:spPr>
          <a:xfrm>
            <a:off x="6096000" y="5663435"/>
            <a:ext cx="432697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hlinkClick r:id="rId4" tooltip="http://digitaldoorway.blogspot.com/2018/07/aprns-and-21st-century-american.html"/>
              </a:rPr>
              <a:t>This Photo</a:t>
            </a:r>
            <a:r>
              <a:rPr lang="en-US" sz="900" dirty="0"/>
              <a:t> by Unknown Author is licensed under </a:t>
            </a:r>
            <a:r>
              <a:rPr lang="en-US" sz="900" dirty="0">
                <a:hlinkClick r:id="rId10" tooltip="https://creativecommons.org/licenses/by-nc-nd/3.0/"/>
              </a:rPr>
              <a:t>CC BY-NC-ND</a:t>
            </a:r>
            <a:endParaRPr lang="en-US" sz="900" dirty="0"/>
          </a:p>
        </p:txBody>
      </p:sp>
      <p:pic>
        <p:nvPicPr>
          <p:cNvPr id="58" name="Content Placeholder 3" descr="A lightbulb">
            <a:extLst>
              <a:ext uri="{FF2B5EF4-FFF2-40B4-BE49-F238E27FC236}">
                <a16:creationId xmlns:a16="http://schemas.microsoft.com/office/drawing/2014/main" id="{4BC2C774-9DFA-3AC4-14CC-AC1F9039B83C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6094982" y="360826"/>
            <a:ext cx="891813" cy="89181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41151974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985A85C6-7FF5-4F05-BC09-C5D6AF960C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 anchor="ctr">
            <a:normAutofit/>
          </a:bodyPr>
          <a:lstStyle/>
          <a:p>
            <a:r>
              <a:rPr lang="en-US" sz="4400" dirty="0"/>
              <a:t>Professional Values </a:t>
            </a:r>
            <a:endParaRPr lang="en-US" dirty="0"/>
          </a:p>
        </p:txBody>
      </p:sp>
      <p:graphicFrame>
        <p:nvGraphicFramePr>
          <p:cNvPr id="5" name="Content Placeholder 1">
            <a:extLst>
              <a:ext uri="{FF2B5EF4-FFF2-40B4-BE49-F238E27FC236}">
                <a16:creationId xmlns:a16="http://schemas.microsoft.com/office/drawing/2014/main" id="{A7DDA12A-AC76-4838-A88A-41069B4103F7}"/>
              </a:ext>
            </a:extLst>
          </p:cNvPr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4065856364"/>
              </p:ext>
            </p:extLst>
          </p:nvPr>
        </p:nvGraphicFramePr>
        <p:xfrm>
          <a:off x="838200" y="1825625"/>
          <a:ext cx="5181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7" name="Content Placeholder 6" descr="A group of medical professionals looking at a tablet&#10;&#10;Description automatically generated">
            <a:extLst>
              <a:ext uri="{FF2B5EF4-FFF2-40B4-BE49-F238E27FC236}">
                <a16:creationId xmlns:a16="http://schemas.microsoft.com/office/drawing/2014/main" id="{F3D71EFF-DACF-DBF9-5502-9E8F1DF890C9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9"/>
              </a:ext>
            </a:extLst>
          </a:blip>
          <a:stretch>
            <a:fillRect/>
          </a:stretch>
        </p:blipFill>
        <p:spPr>
          <a:xfrm>
            <a:off x="6172199" y="1825625"/>
            <a:ext cx="5850325" cy="390497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2292415C-5F23-E76D-F9CF-06B0F0EA3FC6}"/>
              </a:ext>
            </a:extLst>
          </p:cNvPr>
          <p:cNvSpPr txBox="1"/>
          <p:nvPr/>
        </p:nvSpPr>
        <p:spPr>
          <a:xfrm>
            <a:off x="6172199" y="5700811"/>
            <a:ext cx="555363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>
                <a:hlinkClick r:id="rId9" tooltip="https://wtcs.pressbooks.pub/nursingfundamentals/chapter/4-6-planning/"/>
              </a:rPr>
              <a:t>This Photo</a:t>
            </a:r>
            <a:r>
              <a:rPr lang="en-US" sz="900"/>
              <a:t> by Unknown Author is licensed under </a:t>
            </a:r>
            <a:r>
              <a:rPr lang="en-US" sz="900">
                <a:hlinkClick r:id="rId10" tooltip="https://creativecommons.org/licenses/by/3.0/"/>
              </a:rPr>
              <a:t>CC BY</a:t>
            </a:r>
            <a:endParaRPr lang="en-US" sz="900"/>
          </a:p>
        </p:txBody>
      </p:sp>
      <p:pic>
        <p:nvPicPr>
          <p:cNvPr id="29" name="Content Placeholder 3" descr="A lightbulb">
            <a:extLst>
              <a:ext uri="{FF2B5EF4-FFF2-40B4-BE49-F238E27FC236}">
                <a16:creationId xmlns:a16="http://schemas.microsoft.com/office/drawing/2014/main" id="{9F81E505-98CD-3C52-6327-3695F70D30FF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5725187" y="372032"/>
            <a:ext cx="891813" cy="89181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81599636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 marL="109220" indent="0">
              <a:buNone/>
            </a:pPr>
            <a:r>
              <a:rPr lang="en-US" sz="2400" dirty="0"/>
              <a:t>Investigate and Demonstrate basic principles of </a:t>
            </a:r>
            <a:r>
              <a:rPr lang="en-US" sz="2400" b="1" dirty="0"/>
              <a:t>professional relationships</a:t>
            </a:r>
            <a:r>
              <a:rPr lang="en-US" sz="2400" dirty="0"/>
              <a:t>	</a:t>
            </a:r>
            <a:endParaRPr lang="en-US"/>
          </a:p>
          <a:p>
            <a:pPr marL="194310" indent="-514350">
              <a:buFont typeface="Arial" panose="020B0604020202020204" pitchFamily="34" charset="0"/>
              <a:buChar char="•"/>
            </a:pPr>
            <a:r>
              <a:rPr lang="en-US" sz="2400" b="0" dirty="0"/>
              <a:t>Define professional boundaries</a:t>
            </a:r>
          </a:p>
          <a:p>
            <a:pPr marL="194310" indent="-514350">
              <a:buFont typeface="Arial" panose="020B0604020202020204" pitchFamily="34" charset="0"/>
              <a:buChar char="•"/>
            </a:pPr>
            <a:r>
              <a:rPr lang="en-US" sz="2400" b="0" dirty="0"/>
              <a:t>Identify elements of professional relationships</a:t>
            </a:r>
          </a:p>
          <a:p>
            <a:pPr marL="194310" indent="-514350">
              <a:buFont typeface="Arial" panose="020B0604020202020204" pitchFamily="34" charset="0"/>
              <a:buChar char="•"/>
            </a:pPr>
            <a:r>
              <a:rPr lang="en-US" sz="2400" b="0" dirty="0"/>
              <a:t>Explain why boundary violations may occur</a:t>
            </a:r>
          </a:p>
          <a:p>
            <a:pPr marL="194310" indent="-514350">
              <a:buFont typeface="Arial" panose="020B0604020202020204" pitchFamily="34" charset="0"/>
              <a:buChar char="•"/>
            </a:pPr>
            <a:r>
              <a:rPr lang="en-US" sz="2400" b="0" dirty="0"/>
              <a:t>Discuss how to prevent violations of professional boundaries</a:t>
            </a:r>
          </a:p>
          <a:p>
            <a:pPr marL="194310" indent="-514350">
              <a:buChar char="•"/>
            </a:pPr>
            <a:r>
              <a:rPr lang="en-US" sz="2400" b="0" dirty="0">
                <a:solidFill>
                  <a:srgbClr val="002060"/>
                </a:solidFill>
                <a:ea typeface="Calibri" panose="020F0502020204030204"/>
                <a:cs typeface="Calibri" panose="020F0502020204030204"/>
              </a:rPr>
              <a:t>Discuss boundary violations related to social media</a:t>
            </a:r>
          </a:p>
          <a:p>
            <a:endParaRPr lang="en-US" dirty="0">
              <a:ea typeface="Calibri" panose="020F0502020204030204"/>
              <a:cs typeface="Calibri" panose="020F0502020204030204"/>
            </a:endParaRP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Competency 2</a:t>
            </a:r>
          </a:p>
        </p:txBody>
      </p:sp>
      <p:pic>
        <p:nvPicPr>
          <p:cNvPr id="7" name="Picture 6" descr="A water droplet falling into a heart shape&#10;&#10;Description automatically generated">
            <a:extLst>
              <a:ext uri="{FF2B5EF4-FFF2-40B4-BE49-F238E27FC236}">
                <a16:creationId xmlns:a16="http://schemas.microsoft.com/office/drawing/2014/main" id="{AB7E7775-3D5C-321D-DB63-5A0642F494B4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11000"/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333274" y="0"/>
            <a:ext cx="11858726" cy="68580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A48F69B7-9F2E-FBB8-5ED1-093E7BDFC79D}"/>
              </a:ext>
            </a:extLst>
          </p:cNvPr>
          <p:cNvSpPr txBox="1"/>
          <p:nvPr/>
        </p:nvSpPr>
        <p:spPr>
          <a:xfrm>
            <a:off x="632489" y="6573256"/>
            <a:ext cx="447110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95DA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hlinkClick r:id="rId4" tooltip="https://epitemnein-epitomic.blogspot.com/2014/01/cultivating-supremacy-of-compassion.html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This Photo</a:t>
            </a: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by Unknown Author is licensed under </a:t>
            </a: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hlinkClick r:id="rId5" tooltip="https://creativecommons.org/licenses/by-nc-nd/3.0/"/>
              </a:rPr>
              <a:t>CC BY-NC-ND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003C66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4506740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06C88067-3D8E-4F87-9CEF-ECD0A87F74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 anchor="ctr">
            <a:normAutofit/>
          </a:bodyPr>
          <a:lstStyle/>
          <a:p>
            <a:r>
              <a:rPr lang="en-US" dirty="0"/>
              <a:t>Professional Relationships   </a:t>
            </a:r>
          </a:p>
        </p:txBody>
      </p:sp>
      <p:graphicFrame>
        <p:nvGraphicFramePr>
          <p:cNvPr id="5" name="Content Placeholder 1">
            <a:extLst>
              <a:ext uri="{FF2B5EF4-FFF2-40B4-BE49-F238E27FC236}">
                <a16:creationId xmlns:a16="http://schemas.microsoft.com/office/drawing/2014/main" id="{23859F9B-6E49-4882-BBE5-CEE9689ABC0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96448502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4" name="Content Placeholder 3" descr="A lightbulb">
            <a:extLst>
              <a:ext uri="{FF2B5EF4-FFF2-40B4-BE49-F238E27FC236}">
                <a16:creationId xmlns:a16="http://schemas.microsoft.com/office/drawing/2014/main" id="{98CF50BF-41FF-135B-9AA0-977B6521040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879394" y="360826"/>
            <a:ext cx="891813" cy="89181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47908669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77AB01C9-4F23-4F6E-8124-2823E0F768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 anchor="ctr">
            <a:normAutofit/>
          </a:bodyPr>
          <a:lstStyle/>
          <a:p>
            <a:r>
              <a:rPr lang="en-US" dirty="0"/>
              <a:t>Professional Boundaries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AA8188B6-E782-4289-86EB-EF134E58C91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Definition:</a:t>
            </a:r>
            <a:r>
              <a:rPr lang="en-US" dirty="0"/>
              <a:t>  Space between the healthcare provider’s power and client’s vulnerability</a:t>
            </a:r>
          </a:p>
          <a:p>
            <a:endParaRPr lang="en-US" dirty="0"/>
          </a:p>
        </p:txBody>
      </p:sp>
      <p:pic>
        <p:nvPicPr>
          <p:cNvPr id="5" name="Content Placeholder 4" descr="A person sitting on a chair with a doctor&#10;&#10;Description automatically generated">
            <a:extLst>
              <a:ext uri="{FF2B5EF4-FFF2-40B4-BE49-F238E27FC236}">
                <a16:creationId xmlns:a16="http://schemas.microsoft.com/office/drawing/2014/main" id="{4D93BD23-5454-B4E1-DC38-5FC69A9EB7A7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6019800" y="1980276"/>
            <a:ext cx="5670400" cy="318804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62BCA9B-CDC3-9AA7-4269-5E3D58DF8CBE}"/>
              </a:ext>
            </a:extLst>
          </p:cNvPr>
          <p:cNvSpPr txBox="1"/>
          <p:nvPr/>
        </p:nvSpPr>
        <p:spPr>
          <a:xfrm>
            <a:off x="6172200" y="5168319"/>
            <a:ext cx="51816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hlinkClick r:id="rId4" tooltip="http://edelweisspublications.com/keyword/29/176/Relational-nursing"/>
              </a:rPr>
              <a:t>This Photo</a:t>
            </a:r>
            <a:r>
              <a:rPr lang="en-US" sz="900" dirty="0"/>
              <a:t> by Unknown Author is licensed under </a:t>
            </a:r>
            <a:r>
              <a:rPr lang="en-US" sz="900" dirty="0">
                <a:hlinkClick r:id="rId5" tooltip="https://creativecommons.org/licenses/by/3.0/"/>
              </a:rPr>
              <a:t>CC BY</a:t>
            </a:r>
            <a:endParaRPr lang="en-US" sz="900" dirty="0"/>
          </a:p>
        </p:txBody>
      </p:sp>
      <p:pic>
        <p:nvPicPr>
          <p:cNvPr id="7" name="Content Placeholder 3" descr="A lightbulb">
            <a:extLst>
              <a:ext uri="{FF2B5EF4-FFF2-40B4-BE49-F238E27FC236}">
                <a16:creationId xmlns:a16="http://schemas.microsoft.com/office/drawing/2014/main" id="{C4D084E1-051C-6BB2-7108-E40891A6802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408746" y="360826"/>
            <a:ext cx="891813" cy="89181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96833236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64FF123-22D8-4039-87A6-9406E8A9C3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774" y="314637"/>
            <a:ext cx="9886904" cy="1199525"/>
          </a:xfrm>
        </p:spPr>
        <p:txBody>
          <a:bodyPr>
            <a:normAutofit fontScale="90000"/>
          </a:bodyPr>
          <a:lstStyle/>
          <a:p>
            <a:r>
              <a:rPr lang="en-US" sz="3600" dirty="0"/>
              <a:t>Professional Boundaries as Defined by the National Council of State Boards of Nursing (NCSBN)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A2FEFDAA-7B8B-4465-8E6E-0529BD2D98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3774" y="1895497"/>
            <a:ext cx="10102057" cy="4048103"/>
          </a:xfrm>
        </p:spPr>
        <p:txBody>
          <a:bodyPr>
            <a:normAutofit/>
          </a:bodyPr>
          <a:lstStyle/>
          <a:p>
            <a:pPr>
              <a:lnSpc>
                <a:spcPct val="110000"/>
              </a:lnSpc>
            </a:pPr>
            <a:r>
              <a:rPr lang="en-US" sz="2400" dirty="0"/>
              <a:t>Professional boundaries are </a:t>
            </a:r>
            <a:r>
              <a:rPr lang="en-US" sz="2400" b="1" dirty="0"/>
              <a:t>the spaces between the nurse’s power and the patient’s vulnerability</a:t>
            </a:r>
            <a:endParaRPr lang="en-US" sz="2400" dirty="0"/>
          </a:p>
          <a:p>
            <a:pPr marL="457200" indent="-45720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US" sz="2200" b="0" dirty="0"/>
              <a:t>The power comes from the professional position and access to sensitive personal information. </a:t>
            </a:r>
          </a:p>
          <a:p>
            <a:pPr marL="457200" indent="-45720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US" sz="2200" b="0" dirty="0"/>
              <a:t>Must respect the power imbalance and ensure a patient-centered relationship</a:t>
            </a:r>
          </a:p>
          <a:p>
            <a:pPr marL="457200" indent="-45720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US" sz="2200" b="0" dirty="0"/>
              <a:t>More information: </a:t>
            </a:r>
            <a:r>
              <a:rPr lang="en-US" sz="1600" b="0" dirty="0">
                <a:hlinkClick r:id="rId3"/>
              </a:rPr>
              <a:t>https://www.ncsbn.org/public-files/ProfessionalBoundaries_Complete.pdf</a:t>
            </a:r>
            <a:endParaRPr lang="en-US" sz="2200" b="0" dirty="0"/>
          </a:p>
        </p:txBody>
      </p:sp>
      <p:pic>
        <p:nvPicPr>
          <p:cNvPr id="4" name="Graphic 3" descr="Diving outline">
            <a:extLst>
              <a:ext uri="{FF2B5EF4-FFF2-40B4-BE49-F238E27FC236}">
                <a16:creationId xmlns:a16="http://schemas.microsoft.com/office/drawing/2014/main" id="{69BCC0F8-F93A-CE17-14CE-E6F745298E9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1277600" y="0"/>
            <a:ext cx="914400" cy="9144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13486313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99646D1-9678-4636-8DFA-2E10697684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 anchor="ctr">
            <a:normAutofit/>
          </a:bodyPr>
          <a:lstStyle/>
          <a:p>
            <a:r>
              <a:rPr lang="en-US" dirty="0"/>
              <a:t>Professional Relationships </a:t>
            </a:r>
          </a:p>
        </p:txBody>
      </p:sp>
      <p:graphicFrame>
        <p:nvGraphicFramePr>
          <p:cNvPr id="5" name="Content Placeholder 1">
            <a:extLst>
              <a:ext uri="{FF2B5EF4-FFF2-40B4-BE49-F238E27FC236}">
                <a16:creationId xmlns:a16="http://schemas.microsoft.com/office/drawing/2014/main" id="{4C55C1B6-4EDE-489C-9883-513AE92B9E42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9841541"/>
              </p:ext>
            </p:extLst>
          </p:nvPr>
        </p:nvGraphicFramePr>
        <p:xfrm>
          <a:off x="838200" y="1847140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26" name="Content Placeholder 3" descr="A lightbulb">
            <a:extLst>
              <a:ext uri="{FF2B5EF4-FFF2-40B4-BE49-F238E27FC236}">
                <a16:creationId xmlns:a16="http://schemas.microsoft.com/office/drawing/2014/main" id="{204B2C32-E9B5-1D67-8335-17145A71C98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946629" y="360826"/>
            <a:ext cx="891813" cy="89181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0292622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Note to Instructors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Icons appear on some slides:</a:t>
            </a:r>
          </a:p>
          <a:p>
            <a:endParaRPr lang="en-US" dirty="0"/>
          </a:p>
          <a:p>
            <a:r>
              <a:rPr lang="en-US" dirty="0"/>
              <a:t>	= Optional, more in-depth information</a:t>
            </a:r>
          </a:p>
          <a:p>
            <a:endParaRPr lang="en-US" dirty="0"/>
          </a:p>
          <a:p>
            <a:r>
              <a:rPr lang="en-US" dirty="0"/>
              <a:t>           = Extra emphasis</a:t>
            </a:r>
          </a:p>
          <a:p>
            <a:endParaRPr lang="en-US" dirty="0"/>
          </a:p>
          <a:p>
            <a:r>
              <a:rPr lang="en-US" dirty="0"/>
              <a:t>Videos and links: Are optional to improve the learning experience</a:t>
            </a:r>
          </a:p>
        </p:txBody>
      </p:sp>
      <p:pic>
        <p:nvPicPr>
          <p:cNvPr id="2" name="Picture 1" descr="A water droplet falling into a heart shape&#10;&#10;Description automatically generated">
            <a:extLst>
              <a:ext uri="{FF2B5EF4-FFF2-40B4-BE49-F238E27FC236}">
                <a16:creationId xmlns:a16="http://schemas.microsoft.com/office/drawing/2014/main" id="{FE6D2F35-326C-6092-264B-10C9B9F602B2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11000"/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333274" y="9811"/>
            <a:ext cx="11858726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85CC776C-D8DD-1584-5731-3EFD7A5F9DB8}"/>
              </a:ext>
            </a:extLst>
          </p:cNvPr>
          <p:cNvSpPr txBox="1"/>
          <p:nvPr/>
        </p:nvSpPr>
        <p:spPr>
          <a:xfrm>
            <a:off x="333274" y="6627168"/>
            <a:ext cx="386715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hlinkClick r:id="rId3" tooltip="https://epitemnein-epitomic.blogspot.com/2014/01/cultivating-supremacy-of-compassion.html"/>
              </a:rPr>
              <a:t>This Photo</a:t>
            </a:r>
            <a:r>
              <a:rPr kumimoji="0" lang="en-US" sz="900" b="0" i="0" u="none" strike="noStrike" kern="1200" cap="none" spc="0" normalizeH="0" baseline="0" noProof="0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by Unknown Author is licensed under </a:t>
            </a:r>
            <a:r>
              <a:rPr kumimoji="0" lang="en-US" sz="900" b="0" i="0" u="none" strike="noStrike" kern="1200" cap="none" spc="0" normalizeH="0" baseline="0" noProof="0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hlinkClick r:id="rId4" tooltip="https://creativecommons.org/licenses/by-nc-nd/3.0/"/>
              </a:rPr>
              <a:t>CC BY-NC-ND</a:t>
            </a: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rgbClr val="003C66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7" name="Graphic 6" descr="Diving outline">
            <a:extLst>
              <a:ext uri="{FF2B5EF4-FFF2-40B4-BE49-F238E27FC236}">
                <a16:creationId xmlns:a16="http://schemas.microsoft.com/office/drawing/2014/main" id="{82A23A97-D7FF-9924-8E14-2FC289663E4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38200" y="2618901"/>
            <a:ext cx="914400" cy="914400"/>
          </a:xfrm>
          <a:prstGeom prst="rect">
            <a:avLst/>
          </a:prstGeom>
        </p:spPr>
      </p:pic>
      <p:pic>
        <p:nvPicPr>
          <p:cNvPr id="8" name="Graphic 7" descr="A lightbulb">
            <a:extLst>
              <a:ext uri="{FF2B5EF4-FFF2-40B4-BE49-F238E27FC236}">
                <a16:creationId xmlns:a16="http://schemas.microsoft.com/office/drawing/2014/main" id="{D0C55C49-0AAE-F22F-12AB-93DC7AEBF82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803148" y="3509042"/>
            <a:ext cx="984504" cy="984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560094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9" name="Rectangle 3"/>
          <p:cNvSpPr>
            <a:spLocks noGrp="1" noChangeArrowheads="1"/>
          </p:cNvSpPr>
          <p:nvPr>
            <p:ph idx="1"/>
          </p:nvPr>
        </p:nvSpPr>
        <p:spPr>
          <a:xfrm>
            <a:off x="838200" y="1825625"/>
            <a:ext cx="10984454" cy="4351338"/>
          </a:xfrm>
        </p:spPr>
        <p:txBody>
          <a:bodyPr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b="0" dirty="0"/>
              <a:t>Be aware of feelings and behaviors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b="0" dirty="0"/>
              <a:t>Observe other workers’ behavior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b="0" dirty="0"/>
              <a:t>Always act in the best interest of the client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b="0" dirty="0"/>
              <a:t>Avoid caring for family, friends, or people you have a business relationship with. Ask to change assignments.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b="0" dirty="0"/>
              <a:t>Video: National Council of State Boards of Nursing on professional boundaries (9mn) </a:t>
            </a:r>
            <a:r>
              <a:rPr lang="en-US" sz="1600" b="0" dirty="0">
                <a:hlinkClick r:id="rId2"/>
              </a:rPr>
              <a:t>https://youtu.be/LirG9tc88Ms?si=yxxUkzivZhHurhNl</a:t>
            </a:r>
            <a:r>
              <a:rPr lang="en-US" sz="1600" b="0" dirty="0"/>
              <a:t>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b="0" dirty="0"/>
              <a:t>More information: </a:t>
            </a:r>
            <a:r>
              <a:rPr lang="en-US" sz="1600" b="0" dirty="0">
                <a:hlinkClick r:id="rId3"/>
              </a:rPr>
              <a:t>https://www.ncsbn.org/public-files/ProfessionalBoundaries_Complete.pdf</a:t>
            </a:r>
            <a:r>
              <a:rPr lang="en-US" sz="1600" b="0" dirty="0"/>
              <a:t>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1600" b="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400" b="0" dirty="0"/>
          </a:p>
        </p:txBody>
      </p:sp>
      <p:sp>
        <p:nvSpPr>
          <p:cNvPr id="13209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Prevention of Boundary Violation    </a:t>
            </a:r>
          </a:p>
        </p:txBody>
      </p:sp>
      <p:pic>
        <p:nvPicPr>
          <p:cNvPr id="3" name="Content Placeholder 3" descr="A lightbulb">
            <a:extLst>
              <a:ext uri="{FF2B5EF4-FFF2-40B4-BE49-F238E27FC236}">
                <a16:creationId xmlns:a16="http://schemas.microsoft.com/office/drawing/2014/main" id="{6339E12C-86E3-2D07-5F93-3FC2C4A63C5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120570" y="360826"/>
            <a:ext cx="891813" cy="89181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32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32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32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32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0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320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0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1320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2099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E83D8844-1CEB-456C-A91A-19F5C15545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0906" y="424035"/>
            <a:ext cx="7546710" cy="719339"/>
          </a:xfrm>
        </p:spPr>
        <p:txBody>
          <a:bodyPr>
            <a:noAutofit/>
          </a:bodyPr>
          <a:lstStyle/>
          <a:p>
            <a:r>
              <a:rPr lang="en-US" dirty="0"/>
              <a:t>Red Flag Behaviors (NCSBN)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77A47662-33B8-4677-965F-4983FEDDD2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10906" y="1358528"/>
            <a:ext cx="11259895" cy="5075437"/>
          </a:xfrm>
        </p:spPr>
        <p:txBody>
          <a:bodyPr vert="horz" lIns="91440" tIns="45720" rIns="91440" bIns="45720" rtlCol="0" anchor="t">
            <a:normAutofit/>
          </a:bodyPr>
          <a:lstStyle/>
          <a:p>
            <a:pPr>
              <a:lnSpc>
                <a:spcPct val="110000"/>
              </a:lnSpc>
            </a:pPr>
            <a:r>
              <a:rPr lang="en-US" sz="2200" dirty="0">
                <a:ea typeface="Calibri" panose="020F0502020204030204"/>
                <a:cs typeface="Calibri" panose="020F0502020204030204"/>
              </a:rPr>
              <a:t>Signs of professional boundary crossings:</a:t>
            </a:r>
          </a:p>
          <a:p>
            <a:pPr marL="285750" indent="-28575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US" sz="2200" b="0" dirty="0"/>
              <a:t>Discussing personal issues with a patient</a:t>
            </a:r>
            <a:endParaRPr lang="en-US" dirty="0"/>
          </a:p>
          <a:p>
            <a:pPr marL="285750" indent="-28575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US" sz="2200" b="0" dirty="0"/>
              <a:t>Communication that could be interpreted as flirting</a:t>
            </a:r>
          </a:p>
          <a:p>
            <a:pPr marL="285750" indent="-28575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US" sz="2200" b="0" dirty="0"/>
              <a:t>Keeping secrets with a patient or for a patient </a:t>
            </a:r>
          </a:p>
          <a:p>
            <a:pPr marL="285750" indent="-28575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US" sz="2200" b="0" dirty="0"/>
              <a:t>Believing that you are the only one who truly understands or can help the patient</a:t>
            </a:r>
          </a:p>
          <a:p>
            <a:pPr marL="285750" indent="-28575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US" sz="2200" b="0" dirty="0"/>
              <a:t>Spending more time than is necessary with a particular patient </a:t>
            </a:r>
          </a:p>
          <a:p>
            <a:pPr marL="285750" indent="-28575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US" sz="2200" b="0" dirty="0"/>
              <a:t>Speaking poorly about colleagues or your employment setting with the patient and/or family </a:t>
            </a:r>
          </a:p>
          <a:p>
            <a:pPr marL="285750" indent="-28575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US" sz="2200" b="0" dirty="0"/>
              <a:t>Showing favoritism </a:t>
            </a:r>
          </a:p>
          <a:p>
            <a:pPr marL="285750" indent="-28575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US" sz="2200" b="0" dirty="0"/>
              <a:t>Meeting a patient outside of work </a:t>
            </a:r>
          </a:p>
          <a:p>
            <a:pPr marL="285750" indent="-28575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US" sz="2200" b="0" dirty="0"/>
              <a:t>Patients can also cross boundaries by asking questions about a particular nurse or seeking personal information. </a:t>
            </a:r>
          </a:p>
          <a:p>
            <a:pPr marL="0" indent="0">
              <a:lnSpc>
                <a:spcPct val="110000"/>
              </a:lnSpc>
              <a:buNone/>
            </a:pPr>
            <a:endParaRPr lang="en-US" sz="1600" dirty="0"/>
          </a:p>
        </p:txBody>
      </p:sp>
      <p:pic>
        <p:nvPicPr>
          <p:cNvPr id="4" name="Graphic 3" descr="Diving outline">
            <a:extLst>
              <a:ext uri="{FF2B5EF4-FFF2-40B4-BE49-F238E27FC236}">
                <a16:creationId xmlns:a16="http://schemas.microsoft.com/office/drawing/2014/main" id="{D4F46B21-672C-8396-1AF0-6AFC97E9FB4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277600" y="0"/>
            <a:ext cx="914400" cy="9144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24284116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21409D-D85B-0B6B-023B-9B2595EDB4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 anchor="ctr">
            <a:normAutofit/>
          </a:bodyPr>
          <a:lstStyle/>
          <a:p>
            <a:r>
              <a:rPr lang="en-US" dirty="0"/>
              <a:t>Professional Boundaries &amp; Social Media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855F18-1CC0-8310-20E8-32FED34B83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>
            <a:normAutofit lnSpcReduction="10000"/>
          </a:bodyPr>
          <a:lstStyle/>
          <a:p>
            <a:r>
              <a:rPr lang="en-US" dirty="0"/>
              <a:t>Define social media: </a:t>
            </a:r>
            <a:r>
              <a:rPr lang="en-US" b="0" dirty="0"/>
              <a:t>A group of online applications that allow for the creation and exchange of content generated by users</a:t>
            </a:r>
          </a:p>
          <a:p>
            <a:endParaRPr lang="en-US" b="0" dirty="0"/>
          </a:p>
          <a:p>
            <a:r>
              <a:rPr lang="en-US" dirty="0"/>
              <a:t>Social media classifications: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b="0" dirty="0"/>
              <a:t>Collaborative projects (e.g., Wikipedia)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b="0" dirty="0"/>
              <a:t>Blogs (e.g., Twitter/X)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b="0" dirty="0"/>
              <a:t>Content communities (e.g., YouTube)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b="0" dirty="0"/>
              <a:t>Social networking sites (e.g., Facebook)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b="0" dirty="0"/>
              <a:t>Virtual gaming or social worlds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b="0" dirty="0"/>
          </a:p>
        </p:txBody>
      </p:sp>
      <p:pic>
        <p:nvPicPr>
          <p:cNvPr id="9" name="Picture 8" descr="A person's face with icons&#10;&#10;Description automatically generated">
            <a:extLst>
              <a:ext uri="{FF2B5EF4-FFF2-40B4-BE49-F238E27FC236}">
                <a16:creationId xmlns:a16="http://schemas.microsoft.com/office/drawing/2014/main" id="{C195145A-53F5-472B-61F2-0793E6116E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7739861" y="3251947"/>
            <a:ext cx="3613939" cy="260908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0B0D6FB7-F112-106A-FB13-6CD5916B8EDB}"/>
              </a:ext>
            </a:extLst>
          </p:cNvPr>
          <p:cNvSpPr txBox="1"/>
          <p:nvPr/>
        </p:nvSpPr>
        <p:spPr>
          <a:xfrm>
            <a:off x="7739861" y="5861035"/>
            <a:ext cx="326951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hlinkClick r:id="rId3" tooltip="https://www.lalupinella.it/siti-web-blog/social-media-vs-blog/"/>
              </a:rPr>
              <a:t>This Photo</a:t>
            </a:r>
            <a:r>
              <a:rPr lang="en-US" sz="900" dirty="0"/>
              <a:t> by Unknown Author is licensed under </a:t>
            </a:r>
            <a:r>
              <a:rPr lang="en-US" sz="900" dirty="0">
                <a:hlinkClick r:id="rId4" tooltip="https://creativecommons.org/licenses/by-nc/3.0/"/>
              </a:rPr>
              <a:t>CC BY-NC</a:t>
            </a:r>
            <a:endParaRPr lang="en-US" sz="900" dirty="0"/>
          </a:p>
        </p:txBody>
      </p:sp>
      <p:pic>
        <p:nvPicPr>
          <p:cNvPr id="5" name="Content Placeholder 3" descr="A lightbulb">
            <a:extLst>
              <a:ext uri="{FF2B5EF4-FFF2-40B4-BE49-F238E27FC236}">
                <a16:creationId xmlns:a16="http://schemas.microsoft.com/office/drawing/2014/main" id="{2A0EEA67-9C1D-9255-B78D-9F6334E9BA6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005835" y="360826"/>
            <a:ext cx="891813" cy="891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308928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21409D-D85B-0B6B-023B-9B2595EDB4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 anchor="ctr">
            <a:normAutofit/>
          </a:bodyPr>
          <a:lstStyle/>
          <a:p>
            <a:r>
              <a:rPr lang="en-US" dirty="0"/>
              <a:t>Professional Boundaries &amp; Social Media </a:t>
            </a:r>
            <a:endParaRPr lang="en-US" dirty="0">
              <a:ea typeface="Calibri"/>
              <a:cs typeface="Calibri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855F18-1CC0-8310-20E8-32FED34B83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486275"/>
          </a:xfrm>
        </p:spPr>
        <p:txBody>
          <a:bodyPr>
            <a:normAutofit/>
          </a:bodyPr>
          <a:lstStyle/>
          <a:p>
            <a:r>
              <a:rPr lang="en-US" dirty="0"/>
              <a:t>Social media terms that refer to healthcare professionals using social media responsibly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it-IT" sz="2600" b="0" dirty="0"/>
              <a:t>E-Professionalism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it-IT" sz="2600" b="0" dirty="0"/>
              <a:t>Online Professionalism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it-IT" sz="2600" b="0" dirty="0"/>
              <a:t>Digital Professionalism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dirty="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b="0" dirty="0"/>
          </a:p>
        </p:txBody>
      </p:sp>
      <p:pic>
        <p:nvPicPr>
          <p:cNvPr id="5" name="Picture 4" descr="A close up of words&#10;&#10;Description automatically generated">
            <a:extLst>
              <a:ext uri="{FF2B5EF4-FFF2-40B4-BE49-F238E27FC236}">
                <a16:creationId xmlns:a16="http://schemas.microsoft.com/office/drawing/2014/main" id="{DE56CEC6-8AB8-1006-A6AE-55C66DEB10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4984375" y="2412218"/>
            <a:ext cx="7340301" cy="400449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6EEF1001-1E46-E457-993F-6410BC293A69}"/>
              </a:ext>
            </a:extLst>
          </p:cNvPr>
          <p:cNvSpPr txBox="1"/>
          <p:nvPr/>
        </p:nvSpPr>
        <p:spPr>
          <a:xfrm>
            <a:off x="8363173" y="6427915"/>
            <a:ext cx="299062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hlinkClick r:id="rId3" tooltip="https://blog.kenbauer.me/2014/06/12/flipped-professional-development/"/>
              </a:rPr>
              <a:t>This Photo</a:t>
            </a:r>
            <a:r>
              <a:rPr lang="en-US" sz="900" dirty="0"/>
              <a:t> by Unknown Author is licensed under </a:t>
            </a:r>
            <a:r>
              <a:rPr lang="en-US" sz="900" dirty="0">
                <a:hlinkClick r:id="rId4" tooltip="https://creativecommons.org/licenses/by/3.0/"/>
              </a:rPr>
              <a:t>CC BY</a:t>
            </a:r>
            <a:endParaRPr lang="en-US" sz="900" dirty="0"/>
          </a:p>
        </p:txBody>
      </p:sp>
      <p:pic>
        <p:nvPicPr>
          <p:cNvPr id="7" name="Content Placeholder 3" descr="A lightbulb">
            <a:extLst>
              <a:ext uri="{FF2B5EF4-FFF2-40B4-BE49-F238E27FC236}">
                <a16:creationId xmlns:a16="http://schemas.microsoft.com/office/drawing/2014/main" id="{A1E669C7-DCA9-7FA2-1DB4-AE893191A8B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005835" y="360826"/>
            <a:ext cx="891813" cy="891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633393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group of people with laptops and graduation cap&#10;&#10;Description automatically generated">
            <a:extLst>
              <a:ext uri="{FF2B5EF4-FFF2-40B4-BE49-F238E27FC236}">
                <a16:creationId xmlns:a16="http://schemas.microsoft.com/office/drawing/2014/main" id="{98A693F2-F7C1-B9B8-4867-B2F47A5AD7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4060698" y="4144264"/>
            <a:ext cx="4070604" cy="271373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843CEAC-0812-EF5E-27D2-1C7C3093A7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Professional Boundaries &amp; Social Media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0A40C82-7B0E-FEB1-8B9E-E9FA151BBC8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Benefits of social media among healthcare professionals: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b="0" dirty="0"/>
              <a:t>Networking and collaborating (not patient related) among healthcare professionals and students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b="0" dirty="0"/>
              <a:t>Platforms used for professional training and education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b="0" dirty="0"/>
              <a:t>Providing education and health promotion among patient populations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dirty="0"/>
          </a:p>
          <a:p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F1B21F0-44F0-11AB-F084-AE691B2F8864}"/>
              </a:ext>
            </a:extLst>
          </p:cNvPr>
          <p:cNvSpPr txBox="1"/>
          <p:nvPr/>
        </p:nvSpPr>
        <p:spPr>
          <a:xfrm>
            <a:off x="4462272" y="6627168"/>
            <a:ext cx="407060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hlinkClick r:id="rId3" tooltip="http://technofaq.org/posts/2017/03/everything-you-should-know-about-successful-online-employee-training/"/>
              </a:rPr>
              <a:t>This Photo</a:t>
            </a:r>
            <a:r>
              <a:rPr lang="en-US" sz="900" dirty="0"/>
              <a:t> by Unknown Author is licensed under </a:t>
            </a:r>
            <a:r>
              <a:rPr lang="en-US" sz="900" dirty="0">
                <a:hlinkClick r:id="rId4" tooltip="https://creativecommons.org/licenses/by-nc-sa/3.0/"/>
              </a:rPr>
              <a:t>CC BY-SA-NC</a:t>
            </a:r>
            <a:endParaRPr lang="en-US" sz="900" dirty="0"/>
          </a:p>
        </p:txBody>
      </p:sp>
    </p:spTree>
    <p:extLst>
      <p:ext uri="{BB962C8B-B14F-4D97-AF65-F5344CB8AC3E}">
        <p14:creationId xmlns:p14="http://schemas.microsoft.com/office/powerpoint/2010/main" val="106091135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43CEAC-0812-EF5E-27D2-1C7C3093A7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1312" y="170679"/>
            <a:ext cx="10515600" cy="1325563"/>
          </a:xfrm>
        </p:spPr>
        <p:txBody>
          <a:bodyPr/>
          <a:lstStyle/>
          <a:p>
            <a:r>
              <a:rPr lang="en-US" dirty="0"/>
              <a:t>Healthcare Professionals &amp; Social Media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0A40C82-7B0E-FEB1-8B9E-E9FA151BBC8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1312" y="1636776"/>
            <a:ext cx="7802880" cy="4540187"/>
          </a:xfrm>
        </p:spPr>
        <p:txBody>
          <a:bodyPr/>
          <a:lstStyle/>
          <a:p>
            <a:r>
              <a:rPr lang="en-US" dirty="0"/>
              <a:t>Dangers of social media among healthcare professionals: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b="0" dirty="0"/>
              <a:t>Managing e-reputation: </a:t>
            </a:r>
          </a:p>
          <a:p>
            <a:pPr marL="1143000" lvl="1" indent="-457200"/>
            <a:r>
              <a:rPr lang="en-US" b="0" dirty="0"/>
              <a:t>Employers check social media profiles before hiring</a:t>
            </a:r>
          </a:p>
          <a:p>
            <a:pPr marL="1143000" lvl="1" indent="-457200"/>
            <a:r>
              <a:rPr lang="en-US" b="0" dirty="0"/>
              <a:t>Patients may review social media presence of healthcare workers. Unprofessional posts erode trust.</a:t>
            </a:r>
          </a:p>
          <a:p>
            <a:pPr marL="1143000" lvl="1" indent="-457200"/>
            <a:r>
              <a:rPr lang="en-US" b="0" dirty="0"/>
              <a:t>Inappropriate &amp; unprofessional posts can ruin your reputation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dirty="0"/>
          </a:p>
          <a:p>
            <a:endParaRPr lang="en-US" dirty="0"/>
          </a:p>
        </p:txBody>
      </p:sp>
      <p:pic>
        <p:nvPicPr>
          <p:cNvPr id="11" name="Picture 10" descr="A person shaking hands with a person&#10;&#10;Description automatically generated">
            <a:extLst>
              <a:ext uri="{FF2B5EF4-FFF2-40B4-BE49-F238E27FC236}">
                <a16:creationId xmlns:a16="http://schemas.microsoft.com/office/drawing/2014/main" id="{474B3E22-130E-A60D-6567-D0E6BA4F057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rcRect l="3219" r="31561"/>
          <a:stretch/>
        </p:blipFill>
        <p:spPr>
          <a:xfrm>
            <a:off x="8278368" y="2220849"/>
            <a:ext cx="3913632" cy="30003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ED08287D-5892-8F4B-C1DA-0FBB80CA9CAD}"/>
              </a:ext>
            </a:extLst>
          </p:cNvPr>
          <p:cNvSpPr txBox="1"/>
          <p:nvPr/>
        </p:nvSpPr>
        <p:spPr>
          <a:xfrm>
            <a:off x="8394192" y="5221224"/>
            <a:ext cx="300037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hlinkClick r:id="rId3" tooltip="https://www.higheredjobs.com/Articles/articleDisplay.cfm?ID=2805"/>
              </a:rPr>
              <a:t>This Photo</a:t>
            </a:r>
            <a:r>
              <a:rPr lang="en-US" sz="900" dirty="0"/>
              <a:t> by Unknown Author is licensed under </a:t>
            </a:r>
            <a:r>
              <a:rPr lang="en-US" sz="900" dirty="0">
                <a:hlinkClick r:id="rId4" tooltip="https://creativecommons.org/licenses/by-nd/3.0/"/>
              </a:rPr>
              <a:t>CC BY-ND</a:t>
            </a:r>
            <a:endParaRPr lang="en-US" sz="900" dirty="0"/>
          </a:p>
        </p:txBody>
      </p:sp>
    </p:spTree>
    <p:extLst>
      <p:ext uri="{BB962C8B-B14F-4D97-AF65-F5344CB8AC3E}">
        <p14:creationId xmlns:p14="http://schemas.microsoft.com/office/powerpoint/2010/main" val="207342235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43CEAC-0812-EF5E-27D2-1C7C3093A7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Healthcare Professionals &amp; Social Media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0A40C82-7B0E-FEB1-8B9E-E9FA151BBC8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489114"/>
          </a:xfrm>
        </p:spPr>
        <p:txBody>
          <a:bodyPr/>
          <a:lstStyle/>
          <a:p>
            <a:r>
              <a:rPr lang="en-US" dirty="0"/>
              <a:t>Dangers of social media among healthcare professionals: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b="0" dirty="0"/>
              <a:t>Risk of compromising patient confidentiality </a:t>
            </a:r>
          </a:p>
          <a:p>
            <a:pPr marL="1143000" lvl="1" indent="-457200"/>
            <a:r>
              <a:rPr lang="en-US" dirty="0"/>
              <a:t>Could be done accidentally and unintentionally </a:t>
            </a:r>
            <a:endParaRPr lang="en-US" b="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b="0" dirty="0"/>
              <a:t>Blurring professional boundaries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b="0" dirty="0"/>
              <a:t>How to separate professional presence from personal presence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b="0" dirty="0"/>
              <a:t>Friending or accepting friend requests from clients: </a:t>
            </a:r>
          </a:p>
          <a:p>
            <a:pPr marL="1143000" lvl="1" indent="-457200"/>
            <a:r>
              <a:rPr lang="en-US" b="0" dirty="0"/>
              <a:t>Know facility policies</a:t>
            </a:r>
          </a:p>
          <a:p>
            <a:pPr marL="1143000" lvl="1" indent="-457200"/>
            <a:r>
              <a:rPr lang="en-US" dirty="0"/>
              <a:t>Know</a:t>
            </a:r>
            <a:r>
              <a:rPr lang="en-US" b="0" dirty="0"/>
              <a:t> professional association code of conduct</a:t>
            </a:r>
          </a:p>
          <a:p>
            <a:pPr marL="1143000" lvl="1" indent="-457200"/>
            <a:r>
              <a:rPr lang="en-US" dirty="0"/>
              <a:t>D</a:t>
            </a:r>
            <a:r>
              <a:rPr lang="en-US" b="0" dirty="0"/>
              <a:t>evelop personal policies and strategies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dirty="0"/>
          </a:p>
          <a:p>
            <a:endParaRPr lang="en-US" dirty="0"/>
          </a:p>
        </p:txBody>
      </p:sp>
      <p:pic>
        <p:nvPicPr>
          <p:cNvPr id="5" name="Content Placeholder 3" descr="A lightbulb">
            <a:extLst>
              <a:ext uri="{FF2B5EF4-FFF2-40B4-BE49-F238E27FC236}">
                <a16:creationId xmlns:a16="http://schemas.microsoft.com/office/drawing/2014/main" id="{3EBB88E9-43D0-CA7E-25A1-899162FDAE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465276" y="360826"/>
            <a:ext cx="891813" cy="891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769728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43CEAC-0812-EF5E-27D2-1C7C3093A7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Legal Consequences of Social Media Misuse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0A40C82-7B0E-FEB1-8B9E-E9FA151BBC8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308336" cy="4489114"/>
          </a:xfrm>
        </p:spPr>
        <p:txBody>
          <a:bodyPr/>
          <a:lstStyle/>
          <a:p>
            <a:r>
              <a:rPr lang="en-US" dirty="0"/>
              <a:t>Patient privacy or boundary violations: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b="0" dirty="0"/>
              <a:t>Disciplinary action from healthcare licensing/credentialing boards</a:t>
            </a:r>
          </a:p>
          <a:p>
            <a:pPr marL="1143000" lvl="1" indent="-457200"/>
            <a:r>
              <a:rPr lang="en-US" dirty="0"/>
              <a:t>S</a:t>
            </a:r>
            <a:r>
              <a:rPr lang="en-US" b="0" dirty="0"/>
              <a:t>uspension or loss of license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b="0" dirty="0"/>
              <a:t>Disciplinary action from employer or loss of job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b="0" dirty="0"/>
              <a:t>Legal action against the healthcare professional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b="0" dirty="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dirty="0"/>
          </a:p>
          <a:p>
            <a:endParaRPr lang="en-US" dirty="0"/>
          </a:p>
        </p:txBody>
      </p:sp>
      <p:pic>
        <p:nvPicPr>
          <p:cNvPr id="7" name="Graphic 6" descr="Diploma outline">
            <a:extLst>
              <a:ext uri="{FF2B5EF4-FFF2-40B4-BE49-F238E27FC236}">
                <a16:creationId xmlns:a16="http://schemas.microsoft.com/office/drawing/2014/main" id="{C998DD0E-0251-2F64-B376-E7441117CB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452103" y="2442232"/>
            <a:ext cx="3255899" cy="3255899"/>
          </a:xfrm>
          <a:prstGeom prst="rect">
            <a:avLst/>
          </a:prstGeom>
        </p:spPr>
      </p:pic>
      <p:pic>
        <p:nvPicPr>
          <p:cNvPr id="5" name="Content Placeholder 3" descr="A lightbulb">
            <a:extLst>
              <a:ext uri="{FF2B5EF4-FFF2-40B4-BE49-F238E27FC236}">
                <a16:creationId xmlns:a16="http://schemas.microsoft.com/office/drawing/2014/main" id="{3C75E0C0-AC35-B903-EEF9-CA20031C02F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902306" y="360826"/>
            <a:ext cx="891813" cy="891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718587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E9B551-2C5D-EDF3-5A58-F0A1992A9D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Social Media Professionalism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119195F-973B-C587-F7E6-95495D32842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Video (5mn): </a:t>
            </a:r>
            <a:r>
              <a:rPr lang="en-US" b="0" dirty="0"/>
              <a:t>NCSBN-Social Media Guidelines for Nurses including stories and consequences: </a:t>
            </a:r>
            <a:r>
              <a:rPr lang="en-US" sz="1600" b="0" dirty="0">
                <a:hlinkClick r:id="rId2"/>
              </a:rPr>
              <a:t>https://youtu.be/i9FBEiZRnmo</a:t>
            </a:r>
            <a:r>
              <a:rPr lang="en-US" sz="1600" b="0" dirty="0"/>
              <a:t>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Video (4mn): </a:t>
            </a:r>
            <a:r>
              <a:rPr lang="en-US" b="0" dirty="0"/>
              <a:t>American College of Obstetricians and Gynecologists (ACOG) on social media and healthcare professionals: </a:t>
            </a:r>
            <a:r>
              <a:rPr lang="en-US" sz="1600" b="0" dirty="0">
                <a:hlinkClick r:id="rId3"/>
              </a:rPr>
              <a:t>https://youtu.be/3N8A5LMlego?si=TBR_lBORKjmHzWKp</a:t>
            </a:r>
            <a:r>
              <a:rPr lang="en-US" sz="1600" b="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22980926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838199" y="1825625"/>
            <a:ext cx="10952181" cy="4351338"/>
          </a:xfrm>
        </p:spPr>
        <p:txBody>
          <a:bodyPr>
            <a:normAutofit/>
          </a:bodyPr>
          <a:lstStyle/>
          <a:p>
            <a:pPr marL="109728" indent="0">
              <a:buNone/>
            </a:pPr>
            <a:r>
              <a:rPr lang="en-US" sz="2400" dirty="0"/>
              <a:t>Evaluate aspects of </a:t>
            </a:r>
            <a:r>
              <a:rPr lang="en-US" sz="2400" b="1" dirty="0"/>
              <a:t>ethical decision making in health care</a:t>
            </a:r>
            <a:r>
              <a:rPr lang="en-US" sz="2400" dirty="0"/>
              <a:t>	</a:t>
            </a:r>
          </a:p>
          <a:p>
            <a:pPr marL="194310" indent="-514350">
              <a:buFont typeface="Arial" panose="020B0604020202020204" pitchFamily="34" charset="0"/>
              <a:buChar char="•"/>
            </a:pPr>
            <a:r>
              <a:rPr lang="en-US" sz="2400" b="0" dirty="0"/>
              <a:t>Define Ethics</a:t>
            </a:r>
          </a:p>
          <a:p>
            <a:pPr marL="194310" indent="-514350">
              <a:buFont typeface="Arial" panose="020B0604020202020204" pitchFamily="34" charset="0"/>
              <a:buChar char="•"/>
            </a:pPr>
            <a:r>
              <a:rPr lang="en-US" sz="2400" b="0" dirty="0"/>
              <a:t>Define Code of Ethics</a:t>
            </a:r>
          </a:p>
          <a:p>
            <a:pPr marL="194310" indent="-514350">
              <a:buFont typeface="Arial" panose="020B0604020202020204" pitchFamily="34" charset="0"/>
              <a:buChar char="•"/>
            </a:pPr>
            <a:r>
              <a:rPr lang="en-US" sz="2400" b="0" dirty="0"/>
              <a:t>Explain the purpose of a Code of Ethics</a:t>
            </a:r>
          </a:p>
          <a:p>
            <a:pPr marL="194310" indent="-514350">
              <a:buFont typeface="Arial" panose="020B0604020202020204" pitchFamily="34" charset="0"/>
              <a:buChar char="•"/>
            </a:pPr>
            <a:r>
              <a:rPr lang="en-US" sz="2400" b="0" dirty="0"/>
              <a:t>Identify 8 guiding principles in ethics</a:t>
            </a:r>
          </a:p>
          <a:p>
            <a:pPr marL="194310" indent="-514350">
              <a:buFont typeface="Arial" panose="020B0604020202020204" pitchFamily="34" charset="0"/>
              <a:buChar char="•"/>
            </a:pPr>
            <a:r>
              <a:rPr lang="en-US" sz="2400" b="0" dirty="0"/>
              <a:t>Identify steps/framework for ethical decision making</a:t>
            </a:r>
          </a:p>
          <a:p>
            <a:pPr marL="194310" indent="-514350">
              <a:buFont typeface="Arial" panose="020B0604020202020204" pitchFamily="34" charset="0"/>
              <a:buChar char="•"/>
            </a:pPr>
            <a:r>
              <a:rPr lang="en-US" sz="2400" b="0" dirty="0"/>
              <a:t>Discuss the difference between legal “guidelines” and ethical decision-making</a:t>
            </a:r>
          </a:p>
          <a:p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Competency 3</a:t>
            </a:r>
          </a:p>
        </p:txBody>
      </p:sp>
      <p:pic>
        <p:nvPicPr>
          <p:cNvPr id="3" name="Picture 2" descr="A water droplet falling into a heart shape&#10;&#10;Description automatically generated">
            <a:extLst>
              <a:ext uri="{FF2B5EF4-FFF2-40B4-BE49-F238E27FC236}">
                <a16:creationId xmlns:a16="http://schemas.microsoft.com/office/drawing/2014/main" id="{32B39251-0479-AB96-F2E0-221158F953F2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11000"/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333274" y="0"/>
            <a:ext cx="11858726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D0E84F8-E7AE-A5A5-DBEB-DDCCF7DC6897}"/>
              </a:ext>
            </a:extLst>
          </p:cNvPr>
          <p:cNvSpPr txBox="1"/>
          <p:nvPr/>
        </p:nvSpPr>
        <p:spPr>
          <a:xfrm>
            <a:off x="632489" y="6573256"/>
            <a:ext cx="447110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95DA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hlinkClick r:id="rId4" tooltip="https://epitemnein-epitomic.blogspot.com/2014/01/cultivating-supremacy-of-compassion.html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This Photo</a:t>
            </a: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by Unknown Author is licensed under </a:t>
            </a: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hlinkClick r:id="rId5" tooltip="https://creativecommons.org/licenses/by-nc-nd/3.0/"/>
              </a:rPr>
              <a:t>CC BY-NC-ND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003C66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957162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E43B41-2630-642A-DDEA-6D35301519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82829"/>
            <a:ext cx="10515600" cy="704723"/>
          </a:xfrm>
        </p:spPr>
        <p:txBody>
          <a:bodyPr/>
          <a:lstStyle/>
          <a:p>
            <a:pPr algn="ctr"/>
            <a:r>
              <a:rPr lang="en-US" dirty="0"/>
              <a:t>Vocabulary List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9039FAB-4A02-4137-BADF-FE7929CE60F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8640" y="1261873"/>
            <a:ext cx="11420856" cy="5313298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2400" dirty="0"/>
              <a:t>Autonomy: </a:t>
            </a:r>
            <a:r>
              <a:rPr lang="en-US" sz="2400" b="0" dirty="0"/>
              <a:t>Sense of independence; a desire not to be controlled by others. Freedom; having control over one’s own life and destiny</a:t>
            </a:r>
            <a:endParaRPr lang="en-US" sz="2400" b="0" dirty="0">
              <a:ea typeface="Calibri"/>
              <a:cs typeface="Calibri"/>
            </a:endParaRPr>
          </a:p>
          <a:p>
            <a:r>
              <a:rPr lang="en-US" sz="2400" dirty="0"/>
              <a:t> </a:t>
            </a:r>
            <a:endParaRPr lang="en-US" sz="2400" dirty="0">
              <a:ea typeface="Calibri"/>
              <a:cs typeface="Calibri"/>
            </a:endParaRPr>
          </a:p>
          <a:p>
            <a:r>
              <a:rPr lang="en-US" sz="2400" dirty="0"/>
              <a:t>Beneficence: </a:t>
            </a:r>
            <a:r>
              <a:rPr lang="en-US" sz="2400" b="0" dirty="0"/>
              <a:t>The quality of being kind, helpful, or generous</a:t>
            </a:r>
            <a:endParaRPr lang="en-US" sz="2400" b="0" dirty="0">
              <a:ea typeface="Calibri"/>
              <a:cs typeface="Calibri"/>
            </a:endParaRPr>
          </a:p>
          <a:p>
            <a:r>
              <a:rPr lang="en-US" sz="2400" dirty="0"/>
              <a:t> </a:t>
            </a:r>
            <a:endParaRPr lang="en-US" sz="2400" dirty="0">
              <a:ea typeface="Calibri"/>
              <a:cs typeface="Calibri"/>
            </a:endParaRPr>
          </a:p>
          <a:p>
            <a:r>
              <a:rPr lang="en-US" sz="2400" dirty="0"/>
              <a:t>Bioethics: </a:t>
            </a:r>
            <a:r>
              <a:rPr lang="en-US" sz="2400" b="0" dirty="0"/>
              <a:t>The study of what is right and wrong relating to new discoveries and techniques in biology and medicine, such as genetic engineering and the transplantation of organs</a:t>
            </a:r>
            <a:endParaRPr lang="en-US" sz="2400" b="0">
              <a:ea typeface="Calibri"/>
              <a:cs typeface="Calibri"/>
            </a:endParaRPr>
          </a:p>
          <a:p>
            <a:r>
              <a:rPr lang="en-US" sz="2400" dirty="0"/>
              <a:t> </a:t>
            </a:r>
            <a:endParaRPr lang="en-US" sz="2400" dirty="0">
              <a:ea typeface="Calibri"/>
              <a:cs typeface="Calibri"/>
            </a:endParaRPr>
          </a:p>
          <a:p>
            <a:r>
              <a:rPr lang="en-US" sz="2400" dirty="0"/>
              <a:t>Boundaries: </a:t>
            </a:r>
            <a:r>
              <a:rPr lang="en-US" sz="2400" b="0" dirty="0"/>
              <a:t>Limits based on your values, goals, and priorities</a:t>
            </a:r>
            <a:endParaRPr lang="en-US" sz="2400" b="0" dirty="0">
              <a:ea typeface="Calibri"/>
              <a:cs typeface="Calibri"/>
            </a:endParaRPr>
          </a:p>
          <a:p>
            <a:r>
              <a:rPr lang="en-US" sz="2400" dirty="0"/>
              <a:t> </a:t>
            </a:r>
            <a:endParaRPr lang="en-US" sz="2400" dirty="0">
              <a:ea typeface="Calibri"/>
              <a:cs typeface="Calibri"/>
            </a:endParaRPr>
          </a:p>
          <a:p>
            <a:r>
              <a:rPr lang="en-US" sz="2400" dirty="0"/>
              <a:t>Caring: </a:t>
            </a:r>
            <a:r>
              <a:rPr lang="en-US" sz="2400" b="0" dirty="0"/>
              <a:t>The quality of showing care for another, often putting one’s own needs aside</a:t>
            </a:r>
            <a:endParaRPr lang="en-US" sz="2400" b="0" dirty="0">
              <a:ea typeface="Calibri"/>
              <a:cs typeface="Calibri"/>
            </a:endParaRPr>
          </a:p>
          <a:p>
            <a:r>
              <a:rPr lang="en-US" sz="2400" dirty="0"/>
              <a:t> </a:t>
            </a:r>
            <a:endParaRPr lang="en-US" sz="2400" dirty="0">
              <a:ea typeface="Calibri"/>
              <a:cs typeface="Calibri"/>
            </a:endParaRPr>
          </a:p>
          <a:p>
            <a:endParaRPr lang="en-US" sz="2400" dirty="0">
              <a:ea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84904057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99646D1-9678-4636-8DFA-2E10697684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 anchor="ctr">
            <a:normAutofit/>
          </a:bodyPr>
          <a:lstStyle/>
          <a:p>
            <a:r>
              <a:rPr lang="en-US" dirty="0"/>
              <a:t>Ethics Definitions </a:t>
            </a:r>
          </a:p>
        </p:txBody>
      </p:sp>
      <p:graphicFrame>
        <p:nvGraphicFramePr>
          <p:cNvPr id="5" name="Content Placeholder 1">
            <a:extLst>
              <a:ext uri="{FF2B5EF4-FFF2-40B4-BE49-F238E27FC236}">
                <a16:creationId xmlns:a16="http://schemas.microsoft.com/office/drawing/2014/main" id="{4C55C1B6-4EDE-489C-9883-513AE92B9E42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14026662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2" name="Content Placeholder 3" descr="A lightbulb">
            <a:extLst>
              <a:ext uri="{FF2B5EF4-FFF2-40B4-BE49-F238E27FC236}">
                <a16:creationId xmlns:a16="http://schemas.microsoft.com/office/drawing/2014/main" id="{B000407F-44C5-52BA-75C6-C03156CFC2F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5534688" y="360826"/>
            <a:ext cx="891813" cy="89181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97133678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99646D1-9678-4636-8DFA-2E10697684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 anchor="ctr">
            <a:normAutofit/>
          </a:bodyPr>
          <a:lstStyle/>
          <a:p>
            <a:r>
              <a:rPr lang="en-US" dirty="0"/>
              <a:t>Code of Ethics Definition </a:t>
            </a:r>
          </a:p>
        </p:txBody>
      </p:sp>
      <p:graphicFrame>
        <p:nvGraphicFramePr>
          <p:cNvPr id="5" name="Content Placeholder 1">
            <a:extLst>
              <a:ext uri="{FF2B5EF4-FFF2-40B4-BE49-F238E27FC236}">
                <a16:creationId xmlns:a16="http://schemas.microsoft.com/office/drawing/2014/main" id="{4C55C1B6-4EDE-489C-9883-513AE92B9E42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3619572"/>
              </p:ext>
            </p:extLst>
          </p:nvPr>
        </p:nvGraphicFramePr>
        <p:xfrm>
          <a:off x="838200" y="1859243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47" name="Content Placeholder 3" descr="A lightbulb">
            <a:extLst>
              <a:ext uri="{FF2B5EF4-FFF2-40B4-BE49-F238E27FC236}">
                <a16:creationId xmlns:a16="http://schemas.microsoft.com/office/drawing/2014/main" id="{D1244FF4-5670-4829-B298-33AB3F9E541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823364" y="360826"/>
            <a:ext cx="891813" cy="89181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13361274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E2AA730F-CD55-49A4-AFDD-32D392ED2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 anchor="ctr">
            <a:normAutofit/>
          </a:bodyPr>
          <a:lstStyle/>
          <a:p>
            <a:r>
              <a:rPr lang="en-US" dirty="0"/>
              <a:t>Purpose of Ethics Code</a:t>
            </a:r>
            <a:endParaRPr lang="en-US"/>
          </a:p>
        </p:txBody>
      </p:sp>
      <p:pic>
        <p:nvPicPr>
          <p:cNvPr id="4" name="Content Placeholder 3" descr="A group of women in scrubs in a room with surgical equipment&#10;&#10;Description automatically generated">
            <a:extLst>
              <a:ext uri="{FF2B5EF4-FFF2-40B4-BE49-F238E27FC236}">
                <a16:creationId xmlns:a16="http://schemas.microsoft.com/office/drawing/2014/main" id="{C5E715B6-A9F2-942C-ACF9-181FAF5C8680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6172200" y="2273251"/>
            <a:ext cx="5181600" cy="345608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graphicFrame>
        <p:nvGraphicFramePr>
          <p:cNvPr id="5" name="Content Placeholder 1">
            <a:extLst>
              <a:ext uri="{FF2B5EF4-FFF2-40B4-BE49-F238E27FC236}">
                <a16:creationId xmlns:a16="http://schemas.microsoft.com/office/drawing/2014/main" id="{99C776F3-D872-4213-AEC8-DB096D8691EC}"/>
              </a:ext>
            </a:extLst>
          </p:cNvPr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725528605"/>
              </p:ext>
            </p:extLst>
          </p:nvPr>
        </p:nvGraphicFramePr>
        <p:xfrm>
          <a:off x="838200" y="1825625"/>
          <a:ext cx="5181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376D0C08-2D1F-5E36-2F6A-EF9DF8871C42}"/>
              </a:ext>
            </a:extLst>
          </p:cNvPr>
          <p:cNvSpPr txBox="1"/>
          <p:nvPr/>
        </p:nvSpPr>
        <p:spPr>
          <a:xfrm>
            <a:off x="6172200" y="5729337"/>
            <a:ext cx="51816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>
                <a:hlinkClick r:id="rId4" tooltip="https://www.bundabergnow.com/2023/05/12/every-nurse-makes-a-difference-at-mater/"/>
              </a:rPr>
              <a:t>This Photo</a:t>
            </a:r>
            <a:r>
              <a:rPr lang="en-US" sz="900"/>
              <a:t> by Unknown Author is licensed under </a:t>
            </a:r>
            <a:r>
              <a:rPr lang="en-US" sz="900">
                <a:hlinkClick r:id="rId10" tooltip="https://creativecommons.org/licenses/by/3.0/"/>
              </a:rPr>
              <a:t>CC BY</a:t>
            </a:r>
            <a:endParaRPr lang="en-US" sz="90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6351686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93B88EE-7827-4A61-8ABF-75ACF6391B1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0" dirty="0"/>
              <a:t>Code of ethics for the profession of diagnostic medical sonography: </a:t>
            </a:r>
            <a:r>
              <a:rPr lang="en-US" sz="1600" b="0" dirty="0">
                <a:hlinkClick r:id="rId3"/>
              </a:rPr>
              <a:t>https://www.sdms.org/about/who-we-are/code-of-ethics</a:t>
            </a:r>
            <a:endParaRPr lang="en-US" sz="1600" b="0" dirty="0"/>
          </a:p>
          <a:p>
            <a:r>
              <a:rPr lang="en-US" b="0" dirty="0"/>
              <a:t>Code of ethics for radiology technicians: </a:t>
            </a:r>
            <a:r>
              <a:rPr lang="en-US" sz="1600" b="0" dirty="0">
                <a:hlinkClick r:id="rId4"/>
              </a:rPr>
              <a:t>https://www.arrt.org/docs/default-source/governing-documents/code-of-ethics.pdf?sfvrsn=71f304fc_14</a:t>
            </a:r>
            <a:endParaRPr lang="en-US" sz="1600" b="0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Code of ethics for nurses: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hlinkClick r:id="rId5"/>
              </a:rPr>
              <a:t>https://www.nursingworld.org/practice-policy/nursing-excellence/ethics/code-of-ethics-for-nurses/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</a:p>
          <a:p>
            <a:endParaRPr lang="en-US" sz="1600" b="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62A4306-EAC9-4D15-B0BC-5494C6F818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Sample Codes of Ethics</a:t>
            </a:r>
          </a:p>
        </p:txBody>
      </p:sp>
      <p:pic>
        <p:nvPicPr>
          <p:cNvPr id="4" name="Graphic 3" descr="Diving outline">
            <a:extLst>
              <a:ext uri="{FF2B5EF4-FFF2-40B4-BE49-F238E27FC236}">
                <a16:creationId xmlns:a16="http://schemas.microsoft.com/office/drawing/2014/main" id="{69D38216-E0B3-C159-C936-D52893CC609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1277600" y="0"/>
            <a:ext cx="914400" cy="9144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03752012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61A580-2D86-B111-3E9D-08D6125053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65934"/>
            <a:ext cx="10515600" cy="1325563"/>
          </a:xfrm>
        </p:spPr>
        <p:txBody>
          <a:bodyPr/>
          <a:lstStyle/>
          <a:p>
            <a:r>
              <a:rPr lang="en-US" dirty="0"/>
              <a:t>8 Guiding Principles in Ethics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01E28C-5892-BD82-E277-B08D4308A4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59859"/>
            <a:ext cx="7111701" cy="4933016"/>
          </a:xfrm>
        </p:spPr>
        <p:txBody>
          <a:bodyPr>
            <a:norm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b="0" dirty="0"/>
              <a:t>Preserve life</a:t>
            </a:r>
          </a:p>
          <a:p>
            <a:pPr marL="1143000" lvl="1" indent="-457200"/>
            <a:r>
              <a:rPr lang="en-US" dirty="0"/>
              <a:t>Q</a:t>
            </a:r>
            <a:r>
              <a:rPr lang="en-US" b="0" dirty="0"/>
              <a:t>uality of life</a:t>
            </a:r>
          </a:p>
          <a:p>
            <a:pPr marL="1143000" lvl="1" indent="-457200"/>
            <a:r>
              <a:rPr lang="en-US" b="0" dirty="0"/>
              <a:t>Euthanasia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b="0" dirty="0"/>
              <a:t>Do good (beneficence)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b="0" dirty="0"/>
              <a:t>Respect autonomy (self determination)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b="0" dirty="0"/>
              <a:t>Uphold justice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b="0" dirty="0"/>
              <a:t>Be honest (veracity)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b="0" dirty="0"/>
              <a:t>Be discreet (confidentiality)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b="0" dirty="0"/>
              <a:t>Keep promises (fidelity)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b="0" dirty="0"/>
              <a:t>Do no harm (nonmaleficence)</a:t>
            </a:r>
          </a:p>
          <a:p>
            <a:endParaRPr lang="en-US" dirty="0"/>
          </a:p>
        </p:txBody>
      </p:sp>
      <p:pic>
        <p:nvPicPr>
          <p:cNvPr id="7" name="Picture 6" descr="A blue medical symbol with wings&#10;&#10;Description automatically generated">
            <a:extLst>
              <a:ext uri="{FF2B5EF4-FFF2-40B4-BE49-F238E27FC236}">
                <a16:creationId xmlns:a16="http://schemas.microsoft.com/office/drawing/2014/main" id="{DB2CCA8A-E0C8-E7A9-22D4-A4F376928F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7949901" y="1896988"/>
            <a:ext cx="3223842" cy="3401153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A64CAC2E-FB28-AD09-F315-AC681C72F53F}"/>
              </a:ext>
            </a:extLst>
          </p:cNvPr>
          <p:cNvSpPr txBox="1"/>
          <p:nvPr/>
        </p:nvSpPr>
        <p:spPr>
          <a:xfrm>
            <a:off x="8221084" y="5182725"/>
            <a:ext cx="313271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hlinkClick r:id="rId3" tooltip="https://habitatadvocate.com.au/tag/australian-king-parrot/"/>
              </a:rPr>
              <a:t>This Photo</a:t>
            </a:r>
            <a:r>
              <a:rPr lang="en-US" sz="900" dirty="0"/>
              <a:t> by Unknown Author is licensed under </a:t>
            </a:r>
            <a:r>
              <a:rPr lang="en-US" sz="900" dirty="0">
                <a:hlinkClick r:id="rId4" tooltip="https://creativecommons.org/licenses/by-nc-nd/3.0/"/>
              </a:rPr>
              <a:t>CC BY-NC-ND</a:t>
            </a:r>
            <a:endParaRPr lang="en-US" sz="900" dirty="0"/>
          </a:p>
        </p:txBody>
      </p:sp>
      <p:pic>
        <p:nvPicPr>
          <p:cNvPr id="5" name="Content Placeholder 3" descr="A lightbulb">
            <a:extLst>
              <a:ext uri="{FF2B5EF4-FFF2-40B4-BE49-F238E27FC236}">
                <a16:creationId xmlns:a16="http://schemas.microsoft.com/office/drawing/2014/main" id="{E2D023A5-70BE-DB55-A5B4-96D3BBDCD55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506923" y="271179"/>
            <a:ext cx="891813" cy="891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424923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BA3695-C84C-677B-271C-B6C63FD3E3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Ethical Decision-Making Approaches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24ED78-1044-81E3-67DE-7CFA525B26D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b="0" dirty="0"/>
              <a:t>Rational and systematic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b="0" dirty="0"/>
              <a:t>Based on ethical principles and codes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b="0" dirty="0"/>
              <a:t>Not based on emotions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b="0" dirty="0"/>
              <a:t>May involve an Ethics Committee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5" name="Picture 4" descr="A person holding a word&#10;&#10;Description automatically generated">
            <a:extLst>
              <a:ext uri="{FF2B5EF4-FFF2-40B4-BE49-F238E27FC236}">
                <a16:creationId xmlns:a16="http://schemas.microsoft.com/office/drawing/2014/main" id="{7597CD59-B761-11D9-0030-84E87978F4E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rcRect t="14741"/>
          <a:stretch/>
        </p:blipFill>
        <p:spPr>
          <a:xfrm>
            <a:off x="7195073" y="1353876"/>
            <a:ext cx="4867835" cy="415024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F35F598-9214-BC0B-299F-D4592A1C4681}"/>
              </a:ext>
            </a:extLst>
          </p:cNvPr>
          <p:cNvSpPr txBox="1"/>
          <p:nvPr/>
        </p:nvSpPr>
        <p:spPr>
          <a:xfrm>
            <a:off x="8041789" y="5388707"/>
            <a:ext cx="317440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hlinkClick r:id="rId3" tooltip="https://courses.lumenlearning.com/hvcc-abnormalpsychology/chapter/208/"/>
              </a:rPr>
              <a:t>This Photo</a:t>
            </a:r>
            <a:r>
              <a:rPr lang="en-US" sz="900" dirty="0"/>
              <a:t> by Unknown Author is licensed under </a:t>
            </a:r>
            <a:r>
              <a:rPr lang="en-US" sz="900" dirty="0">
                <a:hlinkClick r:id="rId4" tooltip="https://creativecommons.org/licenses/by-sa/3.0/"/>
              </a:rPr>
              <a:t>CC BY-SA</a:t>
            </a:r>
            <a:endParaRPr lang="en-US" sz="900" dirty="0"/>
          </a:p>
        </p:txBody>
      </p:sp>
      <p:pic>
        <p:nvPicPr>
          <p:cNvPr id="7" name="Content Placeholder 3" descr="A lightbulb">
            <a:extLst>
              <a:ext uri="{FF2B5EF4-FFF2-40B4-BE49-F238E27FC236}">
                <a16:creationId xmlns:a16="http://schemas.microsoft.com/office/drawing/2014/main" id="{4EC0891A-35FD-0594-CDA5-E0C13627DCA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322277" y="360826"/>
            <a:ext cx="891813" cy="891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871629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25F53D-32F7-382B-CC50-2779ECA59E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4008" y="365125"/>
            <a:ext cx="10515600" cy="1325563"/>
          </a:xfrm>
        </p:spPr>
        <p:txBody>
          <a:bodyPr/>
          <a:lstStyle/>
          <a:p>
            <a:r>
              <a:rPr lang="en-US" dirty="0"/>
              <a:t>Laws Versus Ethics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8E6C04-2266-65A5-4BCC-05BD8E4309D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4008" y="1833465"/>
            <a:ext cx="6061037" cy="4351338"/>
          </a:xfrm>
        </p:spPr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b="0" dirty="0"/>
              <a:t>Laws cannot keep pace with ethical dilemmas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b="0" dirty="0"/>
              <a:t>Differences state to state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b="0" dirty="0"/>
              <a:t>Ethics committees:</a:t>
            </a:r>
          </a:p>
          <a:p>
            <a:pPr marL="1143000" lvl="1" indent="-457200"/>
            <a:r>
              <a:rPr lang="en-US" dirty="0"/>
              <a:t>Develop policies regarding ethical issues</a:t>
            </a:r>
          </a:p>
          <a:p>
            <a:pPr marL="1143000" lvl="1" indent="-457200"/>
            <a:r>
              <a:rPr lang="en-US" b="0" dirty="0"/>
              <a:t>Provide education</a:t>
            </a:r>
          </a:p>
          <a:p>
            <a:pPr marL="1143000" lvl="1" indent="-457200"/>
            <a:r>
              <a:rPr lang="en-US" dirty="0"/>
              <a:t>Provide consultation and review ethical situations</a:t>
            </a:r>
            <a:endParaRPr lang="en-US" b="0" dirty="0"/>
          </a:p>
          <a:p>
            <a:endParaRPr lang="en-US" dirty="0"/>
          </a:p>
        </p:txBody>
      </p:sp>
      <p:pic>
        <p:nvPicPr>
          <p:cNvPr id="5" name="Picture 4" descr="A gavel and books on a table&#10;&#10;Description automatically generated">
            <a:extLst>
              <a:ext uri="{FF2B5EF4-FFF2-40B4-BE49-F238E27FC236}">
                <a16:creationId xmlns:a16="http://schemas.microsoft.com/office/drawing/2014/main" id="{D68CCB22-AA83-6820-144A-D60BFBF4DD5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6615953" y="2137783"/>
            <a:ext cx="5458609" cy="364134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E8CACB3-10EC-C629-FD0E-8F627FBD1648}"/>
              </a:ext>
            </a:extLst>
          </p:cNvPr>
          <p:cNvSpPr txBox="1"/>
          <p:nvPr/>
        </p:nvSpPr>
        <p:spPr>
          <a:xfrm>
            <a:off x="6615953" y="5779130"/>
            <a:ext cx="308744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hlinkClick r:id="rId3" tooltip="https://thebluediamondgallery.com/legal08/l/law.html"/>
              </a:rPr>
              <a:t>This Photo</a:t>
            </a:r>
            <a:r>
              <a:rPr lang="en-US" sz="900" dirty="0"/>
              <a:t> by Unknown Author is licensed under </a:t>
            </a:r>
            <a:r>
              <a:rPr lang="en-US" sz="900" dirty="0">
                <a:hlinkClick r:id="rId4" tooltip="https://creativecommons.org/licenses/by-sa/3.0/"/>
              </a:rPr>
              <a:t>CC BY-SA</a:t>
            </a:r>
            <a:endParaRPr lang="en-US" sz="900" dirty="0"/>
          </a:p>
        </p:txBody>
      </p:sp>
    </p:spTree>
    <p:extLst>
      <p:ext uri="{BB962C8B-B14F-4D97-AF65-F5344CB8AC3E}">
        <p14:creationId xmlns:p14="http://schemas.microsoft.com/office/powerpoint/2010/main" val="68258945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43FCB7CA-4FFE-4E2F-8726-076EEC8341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1400" y="1690689"/>
            <a:ext cx="10686827" cy="4100512"/>
          </a:xfrm>
        </p:spPr>
        <p:txBody>
          <a:bodyPr>
            <a:normAutofit/>
          </a:bodyPr>
          <a:lstStyle/>
          <a:p>
            <a:r>
              <a:rPr lang="en-US" sz="2400" dirty="0"/>
              <a:t>The Institute of Healthcare Improvement (IHI) on honesty with patients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0" dirty="0"/>
              <a:t>Apologizing after a medical error (6mn): </a:t>
            </a:r>
            <a:r>
              <a:rPr lang="en-US" sz="1600" b="0" dirty="0">
                <a:hlinkClick r:id="rId2"/>
              </a:rPr>
              <a:t>https://youtu.be/kDfoJXq8BRA</a:t>
            </a:r>
            <a:r>
              <a:rPr lang="en-US" sz="1600" b="0" dirty="0"/>
              <a:t>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0" dirty="0"/>
              <a:t>The patient and the anesthesiologist: </a:t>
            </a:r>
          </a:p>
          <a:p>
            <a:pPr marL="971550" lvl="1" indent="-285750"/>
            <a:r>
              <a:rPr lang="en-US" sz="1400" b="0" dirty="0"/>
              <a:t>Part 1 (6mn): </a:t>
            </a:r>
            <a:r>
              <a:rPr lang="en-US" sz="1400" b="0" dirty="0">
                <a:hlinkClick r:id="rId3"/>
              </a:rPr>
              <a:t>https://youtu.be/fAt1Dt1BhRg</a:t>
            </a:r>
            <a:r>
              <a:rPr lang="en-US" sz="1400" b="0" dirty="0"/>
              <a:t> </a:t>
            </a:r>
          </a:p>
          <a:p>
            <a:pPr marL="971550" lvl="1" indent="-285750"/>
            <a:r>
              <a:rPr lang="en-US" sz="1400" b="0" dirty="0"/>
              <a:t>Part 2 (6mn): </a:t>
            </a:r>
            <a:r>
              <a:rPr lang="en-US" sz="1400" b="0" dirty="0">
                <a:hlinkClick r:id="rId4"/>
              </a:rPr>
              <a:t>https://youtu.be/4O37WpRFjHk</a:t>
            </a:r>
            <a:r>
              <a:rPr lang="en-US" sz="1400" b="0" dirty="0"/>
              <a:t> </a:t>
            </a:r>
          </a:p>
          <a:p>
            <a:pPr marL="971550" lvl="1" indent="-285750"/>
            <a:r>
              <a:rPr lang="en-US" sz="1400" b="0" dirty="0"/>
              <a:t>Part 3 (5mn): </a:t>
            </a:r>
            <a:r>
              <a:rPr lang="en-US" sz="1400" b="0" dirty="0">
                <a:hlinkClick r:id="rId5"/>
              </a:rPr>
              <a:t>https://youtu.be/J1ylu1Qfp0s</a:t>
            </a:r>
            <a:r>
              <a:rPr lang="en-US" sz="1400" b="0" dirty="0"/>
              <a:t>  </a:t>
            </a:r>
            <a:endParaRPr lang="en-US" sz="1400" dirty="0"/>
          </a:p>
          <a:p>
            <a:r>
              <a:rPr lang="en-US" sz="2400" dirty="0"/>
              <a:t>Video (1mn) World Health Organization on medical ethics:</a:t>
            </a:r>
            <a:r>
              <a:rPr lang="en-US" sz="1600" dirty="0"/>
              <a:t> </a:t>
            </a:r>
            <a:r>
              <a:rPr lang="en-US" sz="1600" b="0" dirty="0">
                <a:hlinkClick r:id="rId6"/>
              </a:rPr>
              <a:t>https://youtu.be/VJ_s51QGbg8</a:t>
            </a:r>
            <a:r>
              <a:rPr lang="en-US" sz="1600" b="0" dirty="0"/>
              <a:t> </a:t>
            </a:r>
          </a:p>
          <a:p>
            <a:endParaRPr lang="en-US" sz="1800" b="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E884685-BB6A-4A4A-A441-194A699DAD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Potential Videos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EE6C2F4-6D09-4226-BAFF-0FCC5D89C565}"/>
              </a:ext>
            </a:extLst>
          </p:cNvPr>
          <p:cNvSpPr txBox="1"/>
          <p:nvPr/>
        </p:nvSpPr>
        <p:spPr>
          <a:xfrm>
            <a:off x="134224" y="6484690"/>
            <a:ext cx="45717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23m</a:t>
            </a:r>
          </a:p>
        </p:txBody>
      </p:sp>
      <p:pic>
        <p:nvPicPr>
          <p:cNvPr id="5" name="Graphic 4" descr="Diving outline">
            <a:extLst>
              <a:ext uri="{FF2B5EF4-FFF2-40B4-BE49-F238E27FC236}">
                <a16:creationId xmlns:a16="http://schemas.microsoft.com/office/drawing/2014/main" id="{BEC3CE9E-4F73-7B3A-9F8D-A0F59B27AFA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1277600" y="0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605390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09728" indent="0">
              <a:buNone/>
            </a:pPr>
            <a:r>
              <a:rPr lang="en-US" sz="2400" dirty="0"/>
              <a:t>Explain how </a:t>
            </a:r>
            <a:r>
              <a:rPr lang="en-US" sz="2400" b="1" dirty="0"/>
              <a:t>an individual’s diversity, socioeconomic or religious beliefs could lead to potential ethical differences with that of other health care employees</a:t>
            </a:r>
            <a:endParaRPr lang="en-US" sz="24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b="0" dirty="0"/>
              <a:t>Identify possible factors that may contribute to ethical differences between employees</a:t>
            </a:r>
          </a:p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0264DD91-939B-4720-9016-2141E115F143}" type="slidenum">
              <a:rPr lang="en-US" smtClean="0"/>
              <a:pPr/>
              <a:t>38</a:t>
            </a:fld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Competency 4</a:t>
            </a:r>
          </a:p>
        </p:txBody>
      </p:sp>
      <p:pic>
        <p:nvPicPr>
          <p:cNvPr id="3" name="Picture 2" descr="A water droplet falling into a heart shape&#10;&#10;Description automatically generated">
            <a:extLst>
              <a:ext uri="{FF2B5EF4-FFF2-40B4-BE49-F238E27FC236}">
                <a16:creationId xmlns:a16="http://schemas.microsoft.com/office/drawing/2014/main" id="{C75F30B7-83A0-EA1E-0896-647137E42246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11000"/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333274" y="0"/>
            <a:ext cx="11858726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641168B-AA60-C3C2-E4C9-54E741D9E4F7}"/>
              </a:ext>
            </a:extLst>
          </p:cNvPr>
          <p:cNvSpPr txBox="1"/>
          <p:nvPr/>
        </p:nvSpPr>
        <p:spPr>
          <a:xfrm>
            <a:off x="632489" y="6573256"/>
            <a:ext cx="447110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95DA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hlinkClick r:id="rId4" tooltip="https://epitemnein-epitomic.blogspot.com/2014/01/cultivating-supremacy-of-compassion.html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This Photo</a:t>
            </a: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by Unknown Author is licensed under </a:t>
            </a: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hlinkClick r:id="rId5" tooltip="https://creativecommons.org/licenses/by-nc-nd/3.0/"/>
              </a:rPr>
              <a:t>CC BY-NC-ND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003C66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73364853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800"/>
              <a:t>Factors Contributing to Ethical Differences in   </a:t>
            </a:r>
            <a:r>
              <a:rPr lang="en-US" sz="3800" dirty="0"/>
              <a:t>Workers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838200" y="1693104"/>
            <a:ext cx="7070035" cy="3500989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US" sz="2400" b="1" dirty="0"/>
              <a:t>Personal Issues</a:t>
            </a:r>
            <a:endParaRPr lang="en-US" sz="2400" b="1" dirty="0">
              <a:ea typeface="Calibri"/>
              <a:cs typeface="Calibri"/>
            </a:endParaRPr>
          </a:p>
          <a:p>
            <a:pPr lvl="1"/>
            <a:r>
              <a:rPr lang="en-US" dirty="0"/>
              <a:t>Differences in knowledge or lack of knowledge</a:t>
            </a:r>
            <a:endParaRPr lang="en-US">
              <a:ea typeface="Calibri"/>
              <a:cs typeface="Calibri"/>
            </a:endParaRPr>
          </a:p>
          <a:p>
            <a:pPr lvl="1"/>
            <a:r>
              <a:rPr lang="en-US" dirty="0"/>
              <a:t>Previous experiences or lack of experience</a:t>
            </a:r>
            <a:endParaRPr lang="en-US">
              <a:ea typeface="Calibri"/>
              <a:cs typeface="Calibri"/>
            </a:endParaRPr>
          </a:p>
          <a:p>
            <a:pPr lvl="1"/>
            <a:r>
              <a:rPr lang="en-US" dirty="0"/>
              <a:t>Ability to voice opinions may be influenced by:</a:t>
            </a:r>
            <a:endParaRPr lang="en-US">
              <a:ea typeface="Calibri"/>
              <a:cs typeface="Calibri"/>
            </a:endParaRPr>
          </a:p>
          <a:p>
            <a:pPr lvl="2">
              <a:buFont typeface="Wingdings" panose="020B0604020202020204" pitchFamily="34" charset="0"/>
              <a:buChar char="§"/>
            </a:pPr>
            <a:r>
              <a:rPr lang="en-US" sz="2200" dirty="0"/>
              <a:t>Lack of confidence</a:t>
            </a:r>
            <a:endParaRPr lang="en-US" sz="2200" dirty="0">
              <a:ea typeface="Calibri" panose="020F0502020204030204"/>
              <a:cs typeface="Calibri" panose="020F0502020204030204"/>
            </a:endParaRPr>
          </a:p>
          <a:p>
            <a:pPr lvl="2">
              <a:buFont typeface="Wingdings" panose="020B0604020202020204" pitchFamily="34" charset="0"/>
              <a:buChar char="§"/>
            </a:pPr>
            <a:r>
              <a:rPr lang="en-US" sz="2200" dirty="0">
                <a:ea typeface="Calibri" panose="020F0502020204030204"/>
                <a:cs typeface="Calibri" panose="020F0502020204030204"/>
              </a:rPr>
              <a:t>Circumstances </a:t>
            </a:r>
          </a:p>
          <a:p>
            <a:pPr lvl="2">
              <a:buFont typeface="Wingdings" panose="020B0604020202020204" pitchFamily="34" charset="0"/>
              <a:buChar char="§"/>
            </a:pPr>
            <a:r>
              <a:rPr lang="en-US" sz="2200" dirty="0">
                <a:ea typeface="Calibri" panose="020F0502020204030204"/>
                <a:cs typeface="Calibri" panose="020F0502020204030204"/>
              </a:rPr>
              <a:t>Culture </a:t>
            </a:r>
          </a:p>
          <a:p>
            <a:pPr lvl="2">
              <a:buFont typeface="Wingdings" panose="020B0604020202020204" pitchFamily="34" charset="0"/>
              <a:buChar char="§"/>
            </a:pPr>
            <a:r>
              <a:rPr lang="en-US" sz="2200" dirty="0">
                <a:ea typeface="Calibri" panose="020F0502020204030204"/>
                <a:cs typeface="Calibri" panose="020F0502020204030204"/>
              </a:rPr>
              <a:t>Fear of being misunderstood</a:t>
            </a:r>
            <a:endParaRPr lang="en-US" dirty="0">
              <a:ea typeface="Calibri"/>
              <a:cs typeface="Calibri"/>
            </a:endParaRPr>
          </a:p>
        </p:txBody>
      </p:sp>
      <p:pic>
        <p:nvPicPr>
          <p:cNvPr id="5" name="Content Placeholder 3" descr="A lightbulb">
            <a:extLst>
              <a:ext uri="{FF2B5EF4-FFF2-40B4-BE49-F238E27FC236}">
                <a16:creationId xmlns:a16="http://schemas.microsoft.com/office/drawing/2014/main" id="{E8EA4EA0-0BA4-8E1B-978F-9A3C6637FD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017041" y="125503"/>
            <a:ext cx="891813" cy="891813"/>
          </a:xfrm>
          <a:prstGeom prst="rect">
            <a:avLst/>
          </a:prstGeom>
        </p:spPr>
      </p:pic>
      <p:pic>
        <p:nvPicPr>
          <p:cNvPr id="8" name="Picture 7" descr="A group of colorful speech bubbles&#10;&#10;AI-generated content may be incorrect.">
            <a:extLst>
              <a:ext uri="{FF2B5EF4-FFF2-40B4-BE49-F238E27FC236}">
                <a16:creationId xmlns:a16="http://schemas.microsoft.com/office/drawing/2014/main" id="{6D12E8B7-2B28-65A5-4B83-535A056CC07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31403" y="1932608"/>
            <a:ext cx="4005628" cy="4030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93886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5BD449-0D83-6441-51B1-48E3DD47D8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5A4BC2-1B89-D1D9-A3D3-C692E9CC83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82829"/>
            <a:ext cx="10515600" cy="704723"/>
          </a:xfrm>
        </p:spPr>
        <p:txBody>
          <a:bodyPr/>
          <a:lstStyle/>
          <a:p>
            <a:pPr algn="ctr"/>
            <a:r>
              <a:rPr lang="en-US" dirty="0"/>
              <a:t>Vocabulary List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74448DC-A0A5-2A98-ABB6-4D48351E76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8640" y="1261873"/>
            <a:ext cx="11420856" cy="5313298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2400" dirty="0"/>
              <a:t>Code of Ethics: </a:t>
            </a:r>
            <a:r>
              <a:rPr lang="en-US" sz="2400" b="0" dirty="0"/>
              <a:t>A formal set of guidelines that defines ethical values and behavior for a profession</a:t>
            </a:r>
            <a:endParaRPr lang="en-US" sz="2400" dirty="0">
              <a:ea typeface="Calibri"/>
              <a:cs typeface="Calibri"/>
            </a:endParaRPr>
          </a:p>
          <a:p>
            <a:endParaRPr lang="en-US" sz="2400" b="0" strike="sngStrike" dirty="0">
              <a:ea typeface="Calibri"/>
              <a:cs typeface="Calibri"/>
            </a:endParaRPr>
          </a:p>
          <a:p>
            <a:r>
              <a:rPr lang="en-US" sz="2400" dirty="0"/>
              <a:t>Compassion: </a:t>
            </a:r>
            <a:r>
              <a:rPr lang="en-US" sz="2400" b="0" dirty="0"/>
              <a:t>Awareness of the suffering of another accompanied by the desire to relieve it</a:t>
            </a:r>
            <a:endParaRPr lang="en-US" sz="2400" b="0" dirty="0">
              <a:ea typeface="Calibri"/>
              <a:cs typeface="Calibri"/>
            </a:endParaRPr>
          </a:p>
          <a:p>
            <a:r>
              <a:rPr lang="en-US" sz="2400" dirty="0"/>
              <a:t> </a:t>
            </a:r>
            <a:endParaRPr lang="en-US" sz="2400" dirty="0">
              <a:ea typeface="Calibri"/>
              <a:cs typeface="Calibri"/>
            </a:endParaRPr>
          </a:p>
          <a:p>
            <a:r>
              <a:rPr lang="en-US" sz="2400" dirty="0">
                <a:ea typeface="Calibri"/>
                <a:cs typeface="Calibri"/>
              </a:rPr>
              <a:t>Confidentiality: </a:t>
            </a:r>
            <a:r>
              <a:rPr lang="en-US" sz="2400" b="0" dirty="0">
                <a:ea typeface="Calibri"/>
                <a:cs typeface="Calibri"/>
              </a:rPr>
              <a:t>To keep information private and secret</a:t>
            </a:r>
          </a:p>
          <a:p>
            <a:endParaRPr lang="en-US" sz="2400" b="0" dirty="0">
              <a:ea typeface="Calibri"/>
              <a:cs typeface="Calibri"/>
            </a:endParaRPr>
          </a:p>
          <a:p>
            <a:r>
              <a:rPr lang="en-US" sz="2400" dirty="0">
                <a:ea typeface="Calibri"/>
                <a:cs typeface="Calibri"/>
              </a:rPr>
              <a:t>Ethical Dilemma: </a:t>
            </a:r>
            <a:r>
              <a:rPr lang="en-US" sz="2400" b="0" dirty="0">
                <a:ea typeface="Calibri"/>
                <a:cs typeface="Calibri"/>
              </a:rPr>
              <a:t>Situations where there are no clearly correct answers; the choice between two equally unfavorable alternatives</a:t>
            </a:r>
          </a:p>
          <a:p>
            <a:endParaRPr lang="en-US" sz="2400" b="0" dirty="0">
              <a:ea typeface="Calibri"/>
              <a:cs typeface="Calibri"/>
            </a:endParaRPr>
          </a:p>
          <a:p>
            <a:r>
              <a:rPr lang="en-US" sz="2400" dirty="0">
                <a:ea typeface="Calibri"/>
                <a:cs typeface="Calibri"/>
              </a:rPr>
              <a:t>Ethics: </a:t>
            </a:r>
            <a:r>
              <a:rPr lang="en-US" sz="2400" b="0" dirty="0">
                <a:ea typeface="Calibri"/>
                <a:cs typeface="Calibri"/>
              </a:rPr>
              <a:t>A system of principles governing morality and acceptable conduct. </a:t>
            </a:r>
            <a:endParaRPr lang="en-US" sz="2400" dirty="0">
              <a:ea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489710893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762B0A-A218-A4B2-62A8-4A4B87EF5B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738666F-9A54-24C0-EED9-C698A3D70F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800"/>
              <a:t>Factors Contributing to Ethical Differences in   </a:t>
            </a:r>
            <a:r>
              <a:rPr lang="en-US" sz="3800" dirty="0"/>
              <a:t>Workers</a:t>
            </a:r>
          </a:p>
        </p:txBody>
      </p:sp>
      <p:pic>
        <p:nvPicPr>
          <p:cNvPr id="5" name="Content Placeholder 3" descr="A lightbulb">
            <a:extLst>
              <a:ext uri="{FF2B5EF4-FFF2-40B4-BE49-F238E27FC236}">
                <a16:creationId xmlns:a16="http://schemas.microsoft.com/office/drawing/2014/main" id="{FEF14060-1E73-6432-E84F-F0A84824178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017041" y="125503"/>
            <a:ext cx="891813" cy="891813"/>
          </a:xfrm>
          <a:prstGeom prst="rect">
            <a:avLst/>
          </a:prstGeom>
        </p:spPr>
      </p:pic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6DAFEE65-6BEA-0C7D-8847-06DC69CE4FE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1997076"/>
            <a:ext cx="3423961" cy="4192587"/>
          </a:xfrm>
        </p:spPr>
        <p:txBody>
          <a:bodyPr vert="horz" lIns="91440" tIns="45720" rIns="91440" bIns="45720" rtlCol="0" anchor="t">
            <a:normAutofit fontScale="92500" lnSpcReduction="10000"/>
          </a:bodyPr>
          <a:lstStyle/>
          <a:p>
            <a:pPr marL="0" indent="0">
              <a:buNone/>
            </a:pPr>
            <a:r>
              <a:rPr lang="en-US" sz="2400" b="1" dirty="0">
                <a:ea typeface="Calibri"/>
                <a:cs typeface="Calibri"/>
              </a:rPr>
              <a:t>Diversity Issues</a:t>
            </a:r>
            <a:endParaRPr lang="en-US" sz="2400" dirty="0">
              <a:ea typeface="Calibri"/>
              <a:cs typeface="Calibri"/>
            </a:endParaRPr>
          </a:p>
          <a:p>
            <a:pPr lvl="1"/>
            <a:r>
              <a:rPr lang="en-US" dirty="0">
                <a:ea typeface="Calibri"/>
                <a:cs typeface="Calibri"/>
              </a:rPr>
              <a:t>Ethnicity</a:t>
            </a:r>
          </a:p>
          <a:p>
            <a:pPr lvl="1"/>
            <a:r>
              <a:rPr lang="en-US" dirty="0">
                <a:ea typeface="Calibri"/>
                <a:cs typeface="Calibri"/>
              </a:rPr>
              <a:t>Gender</a:t>
            </a:r>
          </a:p>
          <a:p>
            <a:pPr lvl="1"/>
            <a:r>
              <a:rPr lang="en-US" dirty="0">
                <a:ea typeface="Calibri"/>
                <a:cs typeface="Calibri"/>
              </a:rPr>
              <a:t>Political</a:t>
            </a:r>
          </a:p>
          <a:p>
            <a:pPr lvl="1"/>
            <a:r>
              <a:rPr lang="en-US" dirty="0">
                <a:ea typeface="Calibri"/>
                <a:cs typeface="Calibri"/>
              </a:rPr>
              <a:t>Religious</a:t>
            </a:r>
          </a:p>
          <a:p>
            <a:pPr lvl="1"/>
            <a:r>
              <a:rPr lang="en-US" dirty="0">
                <a:ea typeface="Calibri"/>
                <a:cs typeface="Calibri"/>
              </a:rPr>
              <a:t>Age</a:t>
            </a:r>
          </a:p>
          <a:p>
            <a:pPr marL="0" indent="0">
              <a:buNone/>
            </a:pPr>
            <a:r>
              <a:rPr lang="en-US" sz="2400" b="1" dirty="0">
                <a:ea typeface="Calibri"/>
                <a:cs typeface="Calibri"/>
              </a:rPr>
              <a:t>Status Issues</a:t>
            </a:r>
            <a:endParaRPr lang="en-US" sz="2400" dirty="0">
              <a:ea typeface="Calibri"/>
              <a:cs typeface="Calibri"/>
            </a:endParaRPr>
          </a:p>
          <a:p>
            <a:pPr lvl="1"/>
            <a:r>
              <a:rPr lang="en-US" dirty="0">
                <a:ea typeface="Calibri"/>
                <a:cs typeface="Calibri"/>
              </a:rPr>
              <a:t>Social</a:t>
            </a:r>
          </a:p>
          <a:p>
            <a:pPr lvl="1"/>
            <a:r>
              <a:rPr lang="en-US" dirty="0">
                <a:ea typeface="Calibri"/>
                <a:cs typeface="Calibri"/>
              </a:rPr>
              <a:t>Financial</a:t>
            </a:r>
          </a:p>
          <a:p>
            <a:pPr lvl="1"/>
            <a:r>
              <a:rPr lang="en-US" dirty="0">
                <a:ea typeface="Calibri"/>
                <a:cs typeface="Calibri"/>
              </a:rPr>
              <a:t>Occupation</a:t>
            </a:r>
          </a:p>
          <a:p>
            <a:pPr lvl="1"/>
            <a:r>
              <a:rPr lang="en-US" dirty="0">
                <a:ea typeface="Calibri"/>
                <a:cs typeface="Calibri"/>
              </a:rPr>
              <a:t>Education </a:t>
            </a:r>
          </a:p>
          <a:p>
            <a:pPr lvl="1"/>
            <a:endParaRPr lang="en-US" dirty="0">
              <a:ea typeface="Calibri"/>
              <a:cs typeface="Calibri"/>
            </a:endParaRPr>
          </a:p>
        </p:txBody>
      </p:sp>
      <p:pic>
        <p:nvPicPr>
          <p:cNvPr id="9" name="Picture 8" descr="A group of people standing around a globe&#10;&#10;AI-generated content may be incorrect.">
            <a:extLst>
              <a:ext uri="{FF2B5EF4-FFF2-40B4-BE49-F238E27FC236}">
                <a16:creationId xmlns:a16="http://schemas.microsoft.com/office/drawing/2014/main" id="{7BBA0C27-8F91-3B00-9B88-76F1E862A3F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0515" y="1998868"/>
            <a:ext cx="5674533" cy="418547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538658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0E68CE-44C1-1336-F71E-743088BB61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Topics Not Everyone Agrees About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919316D-A1C0-87BD-1E9C-87D7F6FF5C7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1690688"/>
            <a:ext cx="5157787" cy="4498975"/>
          </a:xfrm>
        </p:spPr>
        <p:txBody>
          <a:bodyPr>
            <a:normAutofit fontScale="85000" lnSpcReduction="20000"/>
          </a:bodyPr>
          <a:lstStyle/>
          <a:p>
            <a:r>
              <a:rPr lang="en-US" sz="2800" dirty="0"/>
              <a:t>Cloning</a:t>
            </a:r>
          </a:p>
          <a:p>
            <a:r>
              <a:rPr lang="en-US" sz="2800" dirty="0"/>
              <a:t># of Embryos Implanted (Ex. Octuplets) </a:t>
            </a:r>
          </a:p>
          <a:p>
            <a:r>
              <a:rPr lang="en-US" sz="2800" dirty="0"/>
              <a:t>Abortion</a:t>
            </a:r>
          </a:p>
          <a:p>
            <a:r>
              <a:rPr lang="en-US" sz="2800" dirty="0"/>
              <a:t>Elective Cosmetic Surgery for Teenagers</a:t>
            </a:r>
          </a:p>
          <a:p>
            <a:r>
              <a:rPr lang="en-US" sz="2800" dirty="0"/>
              <a:t>Stem Cell Research</a:t>
            </a:r>
          </a:p>
          <a:p>
            <a:r>
              <a:rPr lang="en-US" sz="2800" dirty="0"/>
              <a:t>Assisted Suicide / Euthanasia</a:t>
            </a:r>
          </a:p>
          <a:p>
            <a:r>
              <a:rPr lang="en-US" sz="2800" dirty="0"/>
              <a:t>Animal Research</a:t>
            </a:r>
          </a:p>
          <a:p>
            <a:r>
              <a:rPr lang="en-US" sz="2800" dirty="0"/>
              <a:t>Allocation for Organ Transplant</a:t>
            </a:r>
          </a:p>
          <a:p>
            <a:r>
              <a:rPr lang="en-US" sz="2800" dirty="0"/>
              <a:t>Gender Selection/ Designer Babies</a:t>
            </a:r>
          </a:p>
          <a:p>
            <a:r>
              <a:rPr lang="en-US" sz="2800" dirty="0"/>
              <a:t>Surrogate Motherhood</a:t>
            </a:r>
          </a:p>
          <a:p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C13B288-C699-D46A-72DC-F00D5061C97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1690688"/>
            <a:ext cx="5183188" cy="4498975"/>
          </a:xfrm>
        </p:spPr>
        <p:txBody>
          <a:bodyPr>
            <a:normAutofit fontScale="85000" lnSpcReduction="20000"/>
          </a:bodyPr>
          <a:lstStyle/>
          <a:p>
            <a:r>
              <a:rPr lang="en-US" sz="2800" dirty="0"/>
              <a:t>Genetic Testing/ Screening</a:t>
            </a:r>
          </a:p>
          <a:p>
            <a:r>
              <a:rPr lang="en-US" dirty="0"/>
              <a:t>DNR orders</a:t>
            </a:r>
          </a:p>
          <a:p>
            <a:r>
              <a:rPr lang="en-US" dirty="0"/>
              <a:t>Discontinuation of Feedings</a:t>
            </a:r>
          </a:p>
          <a:p>
            <a:r>
              <a:rPr lang="en-US" dirty="0"/>
              <a:t>Older Women/In Vitro Fertilization</a:t>
            </a:r>
          </a:p>
          <a:p>
            <a:r>
              <a:rPr lang="en-US" dirty="0"/>
              <a:t>Medicinal Marijuana</a:t>
            </a:r>
          </a:p>
          <a:p>
            <a:r>
              <a:rPr lang="en-US" dirty="0"/>
              <a:t>Sports Medicine: To Heal or to Win?</a:t>
            </a:r>
          </a:p>
          <a:p>
            <a:r>
              <a:rPr lang="en-US" dirty="0"/>
              <a:t>Gene Therapy</a:t>
            </a:r>
          </a:p>
          <a:p>
            <a:r>
              <a:rPr lang="en-US" dirty="0"/>
              <a:t>Faith Healing Vs. Medical Treatment</a:t>
            </a:r>
          </a:p>
          <a:p>
            <a:r>
              <a:rPr lang="en-US" dirty="0"/>
              <a:t>Should Conjoined Twins be Separated? </a:t>
            </a:r>
          </a:p>
          <a:p>
            <a:r>
              <a:rPr lang="en-US" dirty="0"/>
              <a:t>Birth Control/Day After Pill</a:t>
            </a:r>
          </a:p>
          <a:p>
            <a:endParaRPr lang="en-US" dirty="0"/>
          </a:p>
        </p:txBody>
      </p:sp>
      <p:pic>
        <p:nvPicPr>
          <p:cNvPr id="7" name="Graphic 6" descr="Diving outline">
            <a:extLst>
              <a:ext uri="{FF2B5EF4-FFF2-40B4-BE49-F238E27FC236}">
                <a16:creationId xmlns:a16="http://schemas.microsoft.com/office/drawing/2014/main" id="{F28EF03C-D9CE-0936-5558-38E3867A26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277600" y="0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4876416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/>
              <a:t>Using an </a:t>
            </a:r>
            <a:r>
              <a:rPr lang="en-US" sz="2400" b="1" dirty="0"/>
              <a:t>ethical decision-making model applied to health care situations,</a:t>
            </a:r>
            <a:r>
              <a:rPr lang="en-US" sz="2400" dirty="0"/>
              <a:t> describe how ethics influence the care of clients</a:t>
            </a:r>
          </a:p>
          <a:p>
            <a:pPr marL="194310" indent="-514350">
              <a:buFont typeface="Arial" panose="020B0604020202020204" pitchFamily="34" charset="0"/>
              <a:buChar char="•"/>
            </a:pPr>
            <a:r>
              <a:rPr lang="en-US" sz="2400" b="0" dirty="0"/>
              <a:t>Define ethical dilemma</a:t>
            </a:r>
          </a:p>
          <a:p>
            <a:pPr marL="194310" indent="-514350">
              <a:buFont typeface="Arial" panose="020B0604020202020204" pitchFamily="34" charset="0"/>
              <a:buChar char="•"/>
            </a:pPr>
            <a:r>
              <a:rPr lang="en-US" sz="2400" b="0" dirty="0"/>
              <a:t>Identify current ethical dilemmas</a:t>
            </a:r>
          </a:p>
          <a:p>
            <a:pPr marL="194310" indent="-514350">
              <a:buFont typeface="Arial" panose="020B0604020202020204" pitchFamily="34" charset="0"/>
              <a:buChar char="•"/>
            </a:pPr>
            <a:r>
              <a:rPr lang="en-US" sz="2400" b="0" dirty="0"/>
              <a:t>Discuss the problem-solving process as applied to ethical issues in </a:t>
            </a:r>
          </a:p>
          <a:p>
            <a:r>
              <a:rPr lang="en-US" sz="2400" b="0" dirty="0"/>
              <a:t>        health care utilizing a team approach</a:t>
            </a:r>
          </a:p>
          <a:p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Competency 5</a:t>
            </a:r>
          </a:p>
        </p:txBody>
      </p:sp>
      <p:pic>
        <p:nvPicPr>
          <p:cNvPr id="7" name="Picture 6" descr="A water droplet falling into a heart shape&#10;&#10;Description automatically generated">
            <a:extLst>
              <a:ext uri="{FF2B5EF4-FFF2-40B4-BE49-F238E27FC236}">
                <a16:creationId xmlns:a16="http://schemas.microsoft.com/office/drawing/2014/main" id="{8054FBCB-1691-5732-FF2E-B223782F0A48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11000"/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333274" y="0"/>
            <a:ext cx="11858726" cy="68580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A23694F-54DE-D1AF-26E7-F8FD51D7C434}"/>
              </a:ext>
            </a:extLst>
          </p:cNvPr>
          <p:cNvSpPr txBox="1"/>
          <p:nvPr/>
        </p:nvSpPr>
        <p:spPr>
          <a:xfrm>
            <a:off x="632489" y="6573256"/>
            <a:ext cx="447110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95DA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hlinkClick r:id="rId4" tooltip="https://epitemnein-epitomic.blogspot.com/2014/01/cultivating-supremacy-of-compassion.html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This Photo</a:t>
            </a: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by Unknown Author is licensed under </a:t>
            </a: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hlinkClick r:id="rId5" tooltip="https://creativecommons.org/licenses/by-nc-nd/3.0/"/>
              </a:rPr>
              <a:t>CC BY-NC-ND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003C66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62901723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042133E2-B2DC-4090-AE22-E88408B7A3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3793" y="447193"/>
            <a:ext cx="6126682" cy="1306303"/>
          </a:xfrm>
        </p:spPr>
        <p:txBody>
          <a:bodyPr>
            <a:normAutofit/>
          </a:bodyPr>
          <a:lstStyle/>
          <a:p>
            <a:pPr algn="l"/>
            <a:r>
              <a:rPr lang="en-US" dirty="0"/>
              <a:t>Ethical Dilemmas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0A87565B-D509-48F5-A434-C75C535AD8E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3793" y="1761229"/>
            <a:ext cx="5920471" cy="4044317"/>
          </a:xfrm>
        </p:spPr>
        <p:txBody>
          <a:bodyPr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b="0" dirty="0"/>
              <a:t>Occur when different values conflict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b="0" dirty="0"/>
              <a:t>Example: A client’s right to refuse treatment conflicts with the healthcare worker’s obligation to carry out orders</a:t>
            </a:r>
          </a:p>
          <a:p>
            <a:endParaRPr lang="en-US" sz="1800" dirty="0"/>
          </a:p>
        </p:txBody>
      </p:sp>
      <p:pic>
        <p:nvPicPr>
          <p:cNvPr id="5" name="Picture 4" descr="Cartoon of a person with a mustache and a devil and angel&#10;&#10;Description automatically generated">
            <a:extLst>
              <a:ext uri="{FF2B5EF4-FFF2-40B4-BE49-F238E27FC236}">
                <a16:creationId xmlns:a16="http://schemas.microsoft.com/office/drawing/2014/main" id="{3D0AE8D9-4104-0229-C9A3-1E01CE5EBAA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rcRect l="16350" r="13423"/>
          <a:stretch/>
        </p:blipFill>
        <p:spPr>
          <a:xfrm>
            <a:off x="6890475" y="1406842"/>
            <a:ext cx="5049193" cy="404431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54988C5-811B-DB73-6FC1-7CDBE165CEF4}"/>
              </a:ext>
            </a:extLst>
          </p:cNvPr>
          <p:cNvSpPr txBox="1"/>
          <p:nvPr/>
        </p:nvSpPr>
        <p:spPr>
          <a:xfrm>
            <a:off x="6890475" y="5451158"/>
            <a:ext cx="316633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hlinkClick r:id="rId4" tooltip="https://www.peoplematters.in/blog/culture/ethical-dilemmas-the-three-questions-you-need-to-ask-18720"/>
              </a:rPr>
              <a:t>This Photo</a:t>
            </a:r>
            <a:r>
              <a:rPr lang="en-US" sz="900" dirty="0"/>
              <a:t> by Unknown Author is licensed under </a:t>
            </a:r>
            <a:r>
              <a:rPr lang="en-US" sz="900" dirty="0">
                <a:hlinkClick r:id="rId5" tooltip="https://creativecommons.org/licenses/by-nc-sa/3.0/"/>
              </a:rPr>
              <a:t>CC BY-SA-NC</a:t>
            </a:r>
            <a:endParaRPr lang="en-US" sz="9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38824867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AE129C-9FD8-C090-320D-C42A5F1B4C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Ethical Dilemmas in the News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B16EC56-FA53-0BA0-6DF3-A7B46923277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257800" cy="4351338"/>
          </a:xfrm>
        </p:spPr>
        <p:txBody>
          <a:bodyPr/>
          <a:lstStyle/>
          <a:p>
            <a:r>
              <a:rPr lang="en-US" dirty="0"/>
              <a:t>End of life issues: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b="0" dirty="0"/>
              <a:t>Patient self-determination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b="0" dirty="0"/>
              <a:t>Assisted suicide / euthanasia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b="0" dirty="0"/>
              <a:t>DNR orders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b="0" dirty="0"/>
              <a:t>Discontinuation of feedings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b="0" dirty="0"/>
              <a:t>Legal guardianship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b="0" dirty="0"/>
          </a:p>
          <a:p>
            <a:endParaRPr lang="en-US" dirty="0"/>
          </a:p>
        </p:txBody>
      </p:sp>
      <p:pic>
        <p:nvPicPr>
          <p:cNvPr id="7" name="Picture 6" descr="A nurse touching a person's head&#10;&#10;Description automatically generated">
            <a:extLst>
              <a:ext uri="{FF2B5EF4-FFF2-40B4-BE49-F238E27FC236}">
                <a16:creationId xmlns:a16="http://schemas.microsoft.com/office/drawing/2014/main" id="{EF1F7E84-2CDD-A5C2-3371-2278EC8946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7901089" y="1388372"/>
            <a:ext cx="3404704" cy="510450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9C8FA51B-3A38-19EA-89A2-2A901DD39497}"/>
              </a:ext>
            </a:extLst>
          </p:cNvPr>
          <p:cNvSpPr txBox="1"/>
          <p:nvPr/>
        </p:nvSpPr>
        <p:spPr>
          <a:xfrm>
            <a:off x="7901089" y="6512396"/>
            <a:ext cx="350071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hlinkClick r:id="rId3" tooltip="http://betterhealthwhileaging.net/qa-hospice-care-dementia/"/>
              </a:rPr>
              <a:t>This Photo</a:t>
            </a:r>
            <a:r>
              <a:rPr lang="en-US" sz="900" dirty="0"/>
              <a:t> by Unknown Author is licensed under </a:t>
            </a:r>
            <a:r>
              <a:rPr lang="en-US" sz="900" dirty="0">
                <a:hlinkClick r:id="rId4" tooltip="https://creativecommons.org/licenses/by-nc-sa/3.0/"/>
              </a:rPr>
              <a:t>CC BY-SA-NC</a:t>
            </a:r>
            <a:endParaRPr lang="en-US" sz="900" dirty="0"/>
          </a:p>
        </p:txBody>
      </p:sp>
    </p:spTree>
    <p:extLst>
      <p:ext uri="{BB962C8B-B14F-4D97-AF65-F5344CB8AC3E}">
        <p14:creationId xmlns:p14="http://schemas.microsoft.com/office/powerpoint/2010/main" val="2563932605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AE129C-9FD8-C090-320D-C42A5F1B4C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Ethical Dilemmas in the News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B16EC56-FA53-0BA0-6DF3-A7B46923277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913408" cy="4351338"/>
          </a:xfrm>
        </p:spPr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b="0" dirty="0"/>
              <a:t>Abortion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b="0" dirty="0"/>
              <a:t>Genetic testing/ screening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b="0" dirty="0"/>
              <a:t>Allocations of organs for transplants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b="0" dirty="0"/>
              <a:t>Access to health care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b="0" dirty="0"/>
              <a:t>Managed care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b="0" dirty="0"/>
              <a:t>Insurance costs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b="0" dirty="0"/>
              <a:t>Resuscitation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b="0" dirty="0"/>
              <a:t>Stem cell research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b="0" dirty="0"/>
          </a:p>
          <a:p>
            <a:endParaRPr lang="en-US" dirty="0"/>
          </a:p>
        </p:txBody>
      </p:sp>
      <p:pic>
        <p:nvPicPr>
          <p:cNvPr id="5" name="Picture 4" descr="A close-up of a medical background&#10;&#10;Description automatically generated">
            <a:extLst>
              <a:ext uri="{FF2B5EF4-FFF2-40B4-BE49-F238E27FC236}">
                <a16:creationId xmlns:a16="http://schemas.microsoft.com/office/drawing/2014/main" id="{BEE4A288-E911-8CF1-92D3-9DC3D31A79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6751608" y="1759453"/>
            <a:ext cx="5151529" cy="413085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9235442-564A-509E-D203-E509A4ED43AB}"/>
              </a:ext>
            </a:extLst>
          </p:cNvPr>
          <p:cNvSpPr txBox="1"/>
          <p:nvPr/>
        </p:nvSpPr>
        <p:spPr>
          <a:xfrm>
            <a:off x="6751608" y="5946131"/>
            <a:ext cx="456642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hlinkClick r:id="rId3" tooltip="https://internationaljournalofresearch.com/tag/research/"/>
              </a:rPr>
              <a:t>This Photo</a:t>
            </a:r>
            <a:r>
              <a:rPr lang="en-US" sz="900" dirty="0"/>
              <a:t> by Unknown Author is licensed under </a:t>
            </a:r>
            <a:r>
              <a:rPr lang="en-US" sz="900" dirty="0">
                <a:hlinkClick r:id="rId4" tooltip="https://creativecommons.org/licenses/by-nc-nd/3.0/"/>
              </a:rPr>
              <a:t>CC BY-NC-ND</a:t>
            </a:r>
            <a:endParaRPr lang="en-US" sz="900" dirty="0"/>
          </a:p>
        </p:txBody>
      </p:sp>
    </p:spTree>
    <p:extLst>
      <p:ext uri="{BB962C8B-B14F-4D97-AF65-F5344CB8AC3E}">
        <p14:creationId xmlns:p14="http://schemas.microsoft.com/office/powerpoint/2010/main" val="1664327558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The Problem-Solving Process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 lnSpcReduction="10000"/>
          </a:bodyPr>
          <a:lstStyle/>
          <a:p>
            <a:r>
              <a:rPr lang="en-US" sz="2400" b="0" dirty="0"/>
              <a:t>Apply to ethical issues: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b="0" dirty="0"/>
              <a:t>Identify the problem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b="0" dirty="0"/>
              <a:t>Gather information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b="0" dirty="0"/>
              <a:t>Identify ethical issues</a:t>
            </a:r>
          </a:p>
          <a:p>
            <a:pPr marL="1028700" lvl="1" indent="-342900"/>
            <a:r>
              <a:rPr lang="en-US" sz="2000" dirty="0"/>
              <a:t>Is there more than 1 problem?</a:t>
            </a:r>
          </a:p>
          <a:p>
            <a:pPr marL="1028700" lvl="1" indent="-342900"/>
            <a:r>
              <a:rPr lang="en-US" sz="2000" b="0" dirty="0"/>
              <a:t>Are their competing ethical claims?</a:t>
            </a:r>
          </a:p>
          <a:p>
            <a:pPr marL="1028700" lvl="1" indent="-342900"/>
            <a:r>
              <a:rPr lang="en-US" sz="2000" dirty="0"/>
              <a:t>Is </a:t>
            </a:r>
            <a:r>
              <a:rPr lang="en-US" sz="2000"/>
              <a:t>there</a:t>
            </a:r>
            <a:r>
              <a:rPr lang="en-US" sz="2000" dirty="0"/>
              <a:t> a conflict of duty?</a:t>
            </a:r>
          </a:p>
          <a:p>
            <a:pPr marL="1028700" lvl="1" indent="-342900"/>
            <a:r>
              <a:rPr lang="en-US" sz="2000" b="0" dirty="0"/>
              <a:t>Conflict of personal or professional values?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b="0" dirty="0"/>
              <a:t>Create possible solutions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b="0" dirty="0"/>
              <a:t>Select &amp; implement solution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b="0" dirty="0"/>
              <a:t>Evaluate solution &amp; revise as needed</a:t>
            </a:r>
          </a:p>
        </p:txBody>
      </p:sp>
      <p:graphicFrame>
        <p:nvGraphicFramePr>
          <p:cNvPr id="2" name="Diagram 1">
            <a:extLst>
              <a:ext uri="{FF2B5EF4-FFF2-40B4-BE49-F238E27FC236}">
                <a16:creationId xmlns:a16="http://schemas.microsoft.com/office/drawing/2014/main" id="{9CCACCC4-B58F-357B-B21B-618E84A4CFF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88773624"/>
              </p:ext>
            </p:extLst>
          </p:nvPr>
        </p:nvGraphicFramePr>
        <p:xfrm>
          <a:off x="6096000" y="1706286"/>
          <a:ext cx="60960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71626470-B8C6-433C-B1FF-65579A0DE79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For people who need heart transplants but can’t get one:</a:t>
            </a:r>
          </a:p>
          <a:p>
            <a:r>
              <a:rPr lang="en-US" dirty="0"/>
              <a:t>Left Ventricular Assistive Device (LVAD):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b="0" dirty="0"/>
              <a:t>What is an LVAD? </a:t>
            </a:r>
          </a:p>
          <a:p>
            <a:pPr marL="1143000" lvl="1" indent="-457200"/>
            <a:r>
              <a:rPr lang="en-US" dirty="0"/>
              <a:t>3mn: </a:t>
            </a:r>
            <a:r>
              <a:rPr lang="en-US" sz="1600" dirty="0">
                <a:hlinkClick r:id="rId2"/>
              </a:rPr>
              <a:t>https://youtu.be/gem1f6Gz7So</a:t>
            </a:r>
            <a:r>
              <a:rPr lang="en-US" sz="1600" dirty="0"/>
              <a:t> </a:t>
            </a:r>
          </a:p>
          <a:p>
            <a:pPr marL="1143000" lvl="1" indent="-457200"/>
            <a:r>
              <a:rPr lang="en-US" dirty="0"/>
              <a:t>1mn: </a:t>
            </a:r>
            <a:r>
              <a:rPr lang="en-US" sz="1600" dirty="0">
                <a:hlinkClick r:id="rId3"/>
              </a:rPr>
              <a:t>https://youtu.be/aaPC7O-Q3Vk</a:t>
            </a:r>
            <a:r>
              <a:rPr lang="en-US" sz="1600" dirty="0"/>
              <a:t>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b="0" dirty="0"/>
              <a:t>Patient stories</a:t>
            </a:r>
          </a:p>
          <a:p>
            <a:pPr marL="1143000" lvl="1" indent="-457200"/>
            <a:r>
              <a:rPr lang="en-US" dirty="0"/>
              <a:t>Young woman with an LVAD (3mn): </a:t>
            </a:r>
            <a:r>
              <a:rPr lang="en-US" sz="1600" dirty="0">
                <a:hlinkClick r:id="rId4"/>
              </a:rPr>
              <a:t>https://youtu.be/CjvMJeEQDeQ</a:t>
            </a:r>
            <a:r>
              <a:rPr lang="en-US" sz="1600" dirty="0"/>
              <a:t> </a:t>
            </a:r>
          </a:p>
          <a:p>
            <a:pPr marL="1143000" lvl="1" indent="-457200"/>
            <a:r>
              <a:rPr lang="en-US" dirty="0"/>
              <a:t>Gary’s Story-an LVAD patient (4mn): </a:t>
            </a:r>
            <a:r>
              <a:rPr lang="en-US" sz="1600" dirty="0">
                <a:hlinkClick r:id="rId5"/>
              </a:rPr>
              <a:t>https://youtu.be/nEEBUMiyGLs</a:t>
            </a:r>
            <a:r>
              <a:rPr lang="en-US" sz="1600" dirty="0"/>
              <a:t> </a:t>
            </a:r>
          </a:p>
          <a:p>
            <a:pPr marL="1143000" lvl="1" indent="-457200"/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E949E9CB-E5C0-4F51-BCF2-12BD5CB9AC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Sometimes ethical dilemmas lead to innovation</a:t>
            </a:r>
          </a:p>
        </p:txBody>
      </p:sp>
      <p:pic>
        <p:nvPicPr>
          <p:cNvPr id="4" name="Graphic 3" descr="Diving outline">
            <a:extLst>
              <a:ext uri="{FF2B5EF4-FFF2-40B4-BE49-F238E27FC236}">
                <a16:creationId xmlns:a16="http://schemas.microsoft.com/office/drawing/2014/main" id="{857467FF-4FD4-E3E7-1FAB-74C5C12909A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1277600" y="0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7993580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B2F11B-0220-7615-2CEC-3378545323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Ethical dilemmas related to genetic editing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E72AE13-90FB-DD03-07C5-E40C8BE0E51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What is CRISPR technology?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200" b="0" dirty="0"/>
              <a:t>What is CRISPR (2mn)? </a:t>
            </a:r>
            <a:r>
              <a:rPr lang="en-US" sz="1600" b="0" dirty="0">
                <a:hlinkClick r:id="rId2"/>
              </a:rPr>
              <a:t>https://youtu.be/avM1Yg5oEu0</a:t>
            </a:r>
            <a:r>
              <a:rPr lang="en-US" sz="1600" b="0" dirty="0"/>
              <a:t> 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200" b="0" dirty="0"/>
              <a:t>CRISPR TED Talk (15mn): </a:t>
            </a:r>
            <a:r>
              <a:rPr lang="en-US" sz="1600" b="0" dirty="0">
                <a:hlinkClick r:id="rId3"/>
              </a:rPr>
              <a:t>https://www.youtube.com/watch?v=TdBAHexVYzc</a:t>
            </a:r>
            <a:r>
              <a:rPr lang="en-US" sz="1600" b="0" dirty="0"/>
              <a:t>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200" b="0" dirty="0"/>
              <a:t>Possible cures using CRISPR</a:t>
            </a:r>
          </a:p>
          <a:p>
            <a:pPr marL="1143000" lvl="1" indent="-457200"/>
            <a:r>
              <a:rPr lang="en-US" sz="1800" dirty="0"/>
              <a:t>Victoria’s story in 2021 (8mn): </a:t>
            </a:r>
            <a:r>
              <a:rPr lang="en-US" sz="1600" dirty="0">
                <a:hlinkClick r:id="rId4"/>
              </a:rPr>
              <a:t>https://youtu.be/lvdsD6IfouI?si=oTSxw27BDFhBdCZ3</a:t>
            </a:r>
            <a:r>
              <a:rPr lang="en-US" sz="1600" dirty="0"/>
              <a:t> </a:t>
            </a:r>
          </a:p>
          <a:p>
            <a:pPr marL="1143000" lvl="1" indent="-457200"/>
            <a:r>
              <a:rPr lang="en-US" sz="1800" dirty="0"/>
              <a:t>Victoria updates 2023-still symptom free: </a:t>
            </a:r>
            <a:r>
              <a:rPr lang="en-US" sz="1600" dirty="0">
                <a:hlinkClick r:id="rId5"/>
              </a:rPr>
              <a:t>https://innovativegenomics.org/multimedia-library/meet-victoria-gray/</a:t>
            </a:r>
            <a:r>
              <a:rPr lang="en-US" sz="1600" dirty="0"/>
              <a:t> </a:t>
            </a:r>
          </a:p>
          <a:p>
            <a:pPr marL="1143000" lvl="1" indent="-457200"/>
            <a:r>
              <a:rPr lang="en-US" sz="1800" b="0" dirty="0"/>
              <a:t>Muscular Dystrophy: </a:t>
            </a:r>
            <a:r>
              <a:rPr lang="en-US" sz="1400" dirty="0">
                <a:hlinkClick r:id="rId6"/>
              </a:rPr>
              <a:t>https://youtu.be/ZHO0xaBW2wE</a:t>
            </a:r>
            <a:endParaRPr lang="en-US" sz="1800" b="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200" b="0" dirty="0"/>
              <a:t>Ethical Concerns about CRISPR:</a:t>
            </a:r>
          </a:p>
          <a:p>
            <a:pPr marL="1143000" lvl="1" indent="-457200"/>
            <a:r>
              <a:rPr lang="en-US" sz="1800" dirty="0"/>
              <a:t>D</a:t>
            </a:r>
            <a:r>
              <a:rPr lang="en-US" sz="1800" b="0" dirty="0"/>
              <a:t>esigner babies (19mn): </a:t>
            </a:r>
            <a:r>
              <a:rPr lang="en-US" sz="1200" b="0" dirty="0">
                <a:hlinkClick r:id="rId7"/>
              </a:rPr>
              <a:t>https://www.youtube.com/watch?v=nOHbn8Q1fBM&amp;feature=emb_rel_end</a:t>
            </a:r>
            <a:endParaRPr lang="en-US" sz="1800" b="0" dirty="0"/>
          </a:p>
          <a:p>
            <a:pPr marL="1143000" marR="0" lvl="1" indent="-4572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Creating super soldiers (2mn):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hlinkClick r:id="rId8"/>
              </a:rPr>
              <a:t>https://www.nbcnews.com/politics/national-security/china-has-done-human-testing-create-biologically-enhanced-super-soldiers-n1249914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b="0" dirty="0"/>
          </a:p>
        </p:txBody>
      </p:sp>
      <p:pic>
        <p:nvPicPr>
          <p:cNvPr id="4" name="Graphic 3" descr="Diving outline">
            <a:extLst>
              <a:ext uri="{FF2B5EF4-FFF2-40B4-BE49-F238E27FC236}">
                <a16:creationId xmlns:a16="http://schemas.microsoft.com/office/drawing/2014/main" id="{97F7A6C9-1725-EAA1-F385-92AF27673F6D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1277600" y="0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724657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30FD7B-2A16-BC46-D932-B5E352E503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Ethical dilemmas about the right to die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30A1A40-FAEB-6904-AB75-070D6E4E2D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11005969" cy="4351338"/>
          </a:xfrm>
        </p:spPr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11 States allowing physician assisted death: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2"/>
              </a:rPr>
              <a:t>https://euthanasia.procon.org/states-with-legal-physician-assisted-suicide/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b="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Minnesota End-of-Life Option Act HF1930 in the legislature:  </a:t>
            </a:r>
            <a:r>
              <a:rPr lang="en-US" sz="1600" b="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3"/>
              </a:rPr>
              <a:t>https://www.house.mn.gov/sessiondaily/Story/18046</a:t>
            </a:r>
            <a:r>
              <a:rPr lang="en-US" sz="1600" b="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r>
              <a:rPr lang="en-US" b="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Potential videos for mature audiences***</a:t>
            </a:r>
            <a:endParaRPr lang="en-US" sz="2800" b="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2400" b="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What some are doing who do not have access to physician assisted suicide: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b="0" dirty="0"/>
              <a:t>Frontline-The Suicide Tourist (54mn): </a:t>
            </a:r>
            <a:r>
              <a:rPr lang="en-US" sz="1600" b="0" dirty="0">
                <a:hlinkClick r:id="rId4"/>
              </a:rPr>
              <a:t>https://www.pbs.org/wgbh/frontline/film/suicidetourist/</a:t>
            </a:r>
            <a:endParaRPr lang="en-US" sz="1600" b="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b="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Frontline-The Suicide Plan (83mn)</a:t>
            </a:r>
            <a:r>
              <a:rPr lang="en-US" sz="2400" b="0" dirty="0">
                <a:solidFill>
                  <a:srgbClr val="0000FF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en-US" sz="1600" b="0" u="sng" dirty="0">
                <a:solidFill>
                  <a:srgbClr val="0000F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5"/>
              </a:rPr>
              <a:t>https://www.pbs.org/wgbh/frontline/film/suicide-plan/</a:t>
            </a:r>
            <a:r>
              <a:rPr lang="en-US" sz="1600" b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</p:txBody>
      </p:sp>
      <p:pic>
        <p:nvPicPr>
          <p:cNvPr id="4" name="Graphic 3" descr="Diving outline">
            <a:extLst>
              <a:ext uri="{FF2B5EF4-FFF2-40B4-BE49-F238E27FC236}">
                <a16:creationId xmlns:a16="http://schemas.microsoft.com/office/drawing/2014/main" id="{55A56276-003F-7ECF-1A23-63DA243A434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1277600" y="0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06102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E43B41-2630-642A-DDEA-6D35301519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82829"/>
            <a:ext cx="10515600" cy="704723"/>
          </a:xfrm>
        </p:spPr>
        <p:txBody>
          <a:bodyPr/>
          <a:lstStyle/>
          <a:p>
            <a:pPr algn="ctr"/>
            <a:r>
              <a:rPr lang="en-US" dirty="0"/>
              <a:t>Vocabulary List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9039FAB-4A02-4137-BADF-FE7929CE60F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8640" y="1161826"/>
            <a:ext cx="11420856" cy="5413345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2400" dirty="0"/>
              <a:t>Euthanasia: </a:t>
            </a:r>
            <a:r>
              <a:rPr lang="en-US" sz="2400" b="0" dirty="0"/>
              <a:t>The practice of ending the life of a patient to limit the patient’s suffering, especially someone suffering from and incurable illness.</a:t>
            </a:r>
            <a:endParaRPr lang="en-US" sz="2400" dirty="0">
              <a:ea typeface="Calibri"/>
              <a:cs typeface="Calibri"/>
            </a:endParaRPr>
          </a:p>
          <a:p>
            <a:r>
              <a:rPr lang="en-US" sz="2400" b="0" dirty="0"/>
              <a:t> </a:t>
            </a:r>
            <a:endParaRPr lang="en-US" sz="2400" b="0" dirty="0">
              <a:ea typeface="Calibri"/>
              <a:cs typeface="Calibri"/>
            </a:endParaRPr>
          </a:p>
          <a:p>
            <a:r>
              <a:rPr lang="en-US" sz="2400" dirty="0"/>
              <a:t>Fidelity: </a:t>
            </a:r>
            <a:r>
              <a:rPr lang="en-US" sz="2400" b="0" dirty="0"/>
              <a:t>Keeping professional promises such as high-quality care</a:t>
            </a:r>
            <a:endParaRPr lang="en-US" sz="2400" b="0" strike="sngStrike">
              <a:highlight>
                <a:srgbClr val="FFFF00"/>
              </a:highlight>
              <a:ea typeface="Calibri"/>
              <a:cs typeface="Calibri"/>
            </a:endParaRPr>
          </a:p>
          <a:p>
            <a:r>
              <a:rPr lang="en-US" sz="2400" dirty="0"/>
              <a:t> </a:t>
            </a:r>
            <a:endParaRPr lang="en-US" sz="2400" dirty="0">
              <a:ea typeface="Calibri"/>
              <a:cs typeface="Calibri"/>
            </a:endParaRPr>
          </a:p>
          <a:p>
            <a:r>
              <a:rPr lang="en-US" sz="2400" dirty="0"/>
              <a:t>Honesty: </a:t>
            </a:r>
            <a:r>
              <a:rPr lang="en-US" sz="2400" b="0" dirty="0"/>
              <a:t>A trait that means telling the truth and doing what is right. It’s more than just not lying, cheating, or stealing. It also means being trustworthy, loyal, fair, and sincere. </a:t>
            </a:r>
            <a:endParaRPr lang="en-US" sz="2400" b="0" dirty="0">
              <a:ea typeface="Calibri"/>
              <a:cs typeface="Calibri"/>
            </a:endParaRPr>
          </a:p>
          <a:p>
            <a:r>
              <a:rPr lang="en-US" sz="2400" dirty="0"/>
              <a:t> </a:t>
            </a:r>
            <a:endParaRPr lang="en-US" sz="2400" dirty="0">
              <a:ea typeface="Calibri"/>
              <a:cs typeface="Calibri"/>
            </a:endParaRPr>
          </a:p>
          <a:p>
            <a:r>
              <a:rPr lang="en-US" sz="2400" dirty="0"/>
              <a:t>Integrity: </a:t>
            </a:r>
            <a:r>
              <a:rPr lang="en-US" sz="2400" b="0" dirty="0"/>
              <a:t>Core value that involves honesty, professionalism, and ethical behavior</a:t>
            </a:r>
            <a:endParaRPr lang="en-US" sz="2400" b="0" dirty="0">
              <a:ea typeface="Calibri"/>
              <a:cs typeface="Calibri"/>
            </a:endParaRPr>
          </a:p>
          <a:p>
            <a:endParaRPr lang="en-US" sz="2400" b="0" dirty="0">
              <a:ea typeface="Calibri"/>
              <a:cs typeface="Calibri"/>
            </a:endParaRPr>
          </a:p>
          <a:p>
            <a:r>
              <a:rPr lang="en-US" sz="2400" dirty="0">
                <a:ea typeface="Calibri" panose="020F0502020204030204"/>
                <a:cs typeface="Calibri" panose="020F0502020204030204"/>
              </a:rPr>
              <a:t>Inclusion: </a:t>
            </a:r>
            <a:r>
              <a:rPr lang="en-US" sz="2400" b="0" dirty="0">
                <a:ea typeface="Calibri" panose="020F0502020204030204"/>
                <a:cs typeface="Calibri" panose="020F0502020204030204"/>
              </a:rPr>
              <a:t>The practice of welcoming, accepting, and treating people from different backgrounds equally, while also valuing their diverse perspectives and ideas</a:t>
            </a:r>
            <a:endParaRPr lang="en-US" sz="2400" dirty="0">
              <a:ea typeface="Calibri"/>
              <a:cs typeface="Calibri"/>
            </a:endParaRPr>
          </a:p>
          <a:p>
            <a:endParaRPr lang="en-US" sz="2400" b="0" dirty="0">
              <a:ea typeface="Calibri" panose="020F0502020204030204"/>
              <a:cs typeface="Calibri" panose="020F0502020204030204"/>
            </a:endParaRPr>
          </a:p>
          <a:p>
            <a:endParaRPr lang="en-US" sz="3100" dirty="0"/>
          </a:p>
          <a:p>
            <a:endParaRPr lang="en-US" sz="3100" dirty="0">
              <a:ea typeface="Calibri" panose="020F0502020204030204"/>
              <a:cs typeface="Calibri" panose="020F0502020204030204"/>
            </a:endParaRPr>
          </a:p>
          <a:p>
            <a:endParaRPr lang="en-US" dirty="0">
              <a:ea typeface="Calibri" panose="020F0502020204030204"/>
              <a:cs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528108980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0" dirty="0" err="1">
                <a:hlinkClick r:id="rId2"/>
              </a:rPr>
              <a:t>Suleman</a:t>
            </a:r>
            <a:r>
              <a:rPr lang="en-US" b="0" dirty="0">
                <a:hlinkClick r:id="rId2"/>
              </a:rPr>
              <a:t> </a:t>
            </a:r>
            <a:r>
              <a:rPr lang="en-US" b="0" dirty="0" err="1">
                <a:hlinkClick r:id="rId2"/>
              </a:rPr>
              <a:t>Octuplets</a:t>
            </a:r>
            <a:endParaRPr lang="en-US" b="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Ethical dilemmas related to reproductive rights</a:t>
            </a:r>
          </a:p>
        </p:txBody>
      </p:sp>
      <p:pic>
        <p:nvPicPr>
          <p:cNvPr id="7" name="Graphic 6" descr="Diving outline">
            <a:extLst>
              <a:ext uri="{FF2B5EF4-FFF2-40B4-BE49-F238E27FC236}">
                <a16:creationId xmlns:a16="http://schemas.microsoft.com/office/drawing/2014/main" id="{E8352901-8E81-A341-4C8E-B86DB6194AF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277600" y="0"/>
            <a:ext cx="914400" cy="914400"/>
          </a:xfrm>
          <a:prstGeom prst="rect">
            <a:avLst/>
          </a:prstGeom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water droplet falling into a heart shape&#10;&#10;Description automatically generated">
            <a:extLst>
              <a:ext uri="{FF2B5EF4-FFF2-40B4-BE49-F238E27FC236}">
                <a16:creationId xmlns:a16="http://schemas.microsoft.com/office/drawing/2014/main" id="{64EB0105-11F8-CEF8-8392-D6B9667ED3D5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13000"/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9BE5818A-F8FA-F6A3-B54F-B803B0B93EFD}"/>
              </a:ext>
            </a:extLst>
          </p:cNvPr>
          <p:cNvSpPr txBox="1"/>
          <p:nvPr/>
        </p:nvSpPr>
        <p:spPr>
          <a:xfrm>
            <a:off x="333274" y="6627168"/>
            <a:ext cx="386715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hlinkClick r:id="rId3" tooltip="https://epitemnein-epitomic.blogspot.com/2014/01/cultivating-supremacy-of-compassion.html"/>
              </a:rPr>
              <a:t>This Photo</a:t>
            </a: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by Unknown Author is licensed under </a:t>
            </a: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hlinkClick r:id="rId4" tooltip="https://creativecommons.org/licenses/by-nc-nd/3.0/"/>
              </a:rPr>
              <a:t>CC BY-NC-ND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003C66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7233963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E43B41-2630-642A-DDEA-6D35301519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82829"/>
            <a:ext cx="10515600" cy="704723"/>
          </a:xfrm>
        </p:spPr>
        <p:txBody>
          <a:bodyPr/>
          <a:lstStyle/>
          <a:p>
            <a:pPr algn="ctr"/>
            <a:r>
              <a:rPr lang="en-US" dirty="0"/>
              <a:t>Vocabulary List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9039FAB-4A02-4137-BADF-FE7929CE60F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8640" y="986452"/>
            <a:ext cx="11420856" cy="5588719"/>
          </a:xfr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sz="2400" dirty="0"/>
              <a:t>Justice: </a:t>
            </a:r>
            <a:r>
              <a:rPr lang="en-US" sz="2400" b="0" dirty="0"/>
              <a:t>Treating all patients fairly and giving everyone the same quality of care, regardless of their background or circumstances</a:t>
            </a:r>
            <a:endParaRPr lang="en-US" sz="2400" dirty="0">
              <a:ea typeface="Calibri"/>
              <a:cs typeface="Calibri"/>
            </a:endParaRPr>
          </a:p>
          <a:p>
            <a:endParaRPr lang="en-US" sz="1400" dirty="0">
              <a:ea typeface="Calibri"/>
              <a:cs typeface="Calibri"/>
            </a:endParaRPr>
          </a:p>
          <a:p>
            <a:r>
              <a:rPr lang="en-US" sz="2400" dirty="0"/>
              <a:t>Morals: </a:t>
            </a:r>
            <a:r>
              <a:rPr lang="en-US" sz="2400" b="0" dirty="0"/>
              <a:t>Personal standards of right and wrong</a:t>
            </a:r>
            <a:endParaRPr lang="en-US" sz="2400" b="0" dirty="0">
              <a:ea typeface="Calibri"/>
              <a:cs typeface="Calibri"/>
            </a:endParaRPr>
          </a:p>
          <a:p>
            <a:r>
              <a:rPr lang="en-US" sz="2400" dirty="0"/>
              <a:t> </a:t>
            </a:r>
            <a:endParaRPr lang="en-US" sz="1400">
              <a:ea typeface="Calibri"/>
              <a:cs typeface="Calibri"/>
            </a:endParaRPr>
          </a:p>
          <a:p>
            <a:r>
              <a:rPr lang="en-US" sz="2400" dirty="0"/>
              <a:t>Nonmaleficence: </a:t>
            </a:r>
            <a:r>
              <a:rPr lang="en-US" sz="2400" b="0" dirty="0"/>
              <a:t>The duty to do no harm</a:t>
            </a:r>
            <a:endParaRPr lang="en-US" sz="2400" b="0" dirty="0">
              <a:ea typeface="Calibri"/>
              <a:cs typeface="Calibri"/>
            </a:endParaRPr>
          </a:p>
          <a:p>
            <a:endParaRPr lang="en-US" sz="1400" b="0" dirty="0">
              <a:ea typeface="Calibri"/>
              <a:cs typeface="Calibri"/>
            </a:endParaRPr>
          </a:p>
          <a:p>
            <a:r>
              <a:rPr lang="en-US" sz="2400" dirty="0"/>
              <a:t>Teamwork: </a:t>
            </a:r>
            <a:r>
              <a:rPr lang="en-US" sz="2400" b="0" dirty="0"/>
              <a:t>Working together cooperatively and effectively to achieve optimal patient outcomes while valuing each team member's contributions</a:t>
            </a:r>
            <a:endParaRPr lang="en-US" sz="2400" b="0" dirty="0">
              <a:ea typeface="Calibri"/>
              <a:cs typeface="Calibri"/>
            </a:endParaRPr>
          </a:p>
          <a:p>
            <a:r>
              <a:rPr lang="en-US" sz="2400" dirty="0"/>
              <a:t> </a:t>
            </a:r>
            <a:endParaRPr lang="en-US" sz="1400">
              <a:ea typeface="Calibri"/>
              <a:cs typeface="Calibri"/>
            </a:endParaRPr>
          </a:p>
          <a:p>
            <a:r>
              <a:rPr lang="en-US" sz="2400" dirty="0"/>
              <a:t>Values: </a:t>
            </a:r>
            <a:r>
              <a:rPr lang="en-US" sz="2400" b="0" dirty="0"/>
              <a:t>Standards that provide the foundation for making decisions and guiding behavior; ideas of life, customs, and ways of behaving that society regards as desirable</a:t>
            </a:r>
            <a:endParaRPr lang="en-US" sz="2400" b="0" dirty="0">
              <a:ea typeface="Calibri"/>
              <a:cs typeface="Calibri"/>
            </a:endParaRPr>
          </a:p>
          <a:p>
            <a:r>
              <a:rPr lang="en-US" sz="2400" dirty="0"/>
              <a:t> </a:t>
            </a:r>
            <a:endParaRPr lang="en-US" sz="1400">
              <a:ea typeface="Calibri"/>
              <a:cs typeface="Calibri"/>
            </a:endParaRPr>
          </a:p>
          <a:p>
            <a:r>
              <a:rPr lang="en-US" sz="2400" dirty="0"/>
              <a:t>Veracity: </a:t>
            </a:r>
            <a:r>
              <a:rPr lang="en-US" sz="2400" b="0" dirty="0"/>
              <a:t>Adherence to the truth; truthfulness</a:t>
            </a:r>
            <a:endParaRPr lang="en-US" sz="2400" b="0" strike="sngStrike">
              <a:ea typeface="Calibri"/>
              <a:cs typeface="Calibri"/>
            </a:endParaRPr>
          </a:p>
          <a:p>
            <a:r>
              <a:rPr lang="en-US" sz="2400" dirty="0"/>
              <a:t> </a:t>
            </a:r>
            <a:endParaRPr lang="en-US" sz="2400" dirty="0">
              <a:ea typeface="Calibri"/>
              <a:cs typeface="Calibri"/>
            </a:endParaRPr>
          </a:p>
          <a:p>
            <a:endParaRPr lang="en-US" sz="2400" dirty="0">
              <a:ea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66194895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7A24C337-925C-4A7E-AF29-9BBD67B0E6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1074" y="1314450"/>
            <a:ext cx="2844002" cy="3680244"/>
          </a:xfrm>
        </p:spPr>
        <p:txBody>
          <a:bodyPr>
            <a:normAutofit/>
          </a:bodyPr>
          <a:lstStyle/>
          <a:p>
            <a:pPr algn="l"/>
            <a:r>
              <a:rPr lang="en-US" sz="4400"/>
              <a:t>Quotes</a:t>
            </a:r>
          </a:p>
        </p:txBody>
      </p:sp>
      <p:graphicFrame>
        <p:nvGraphicFramePr>
          <p:cNvPr id="5" name="Content Placeholder 1">
            <a:extLst>
              <a:ext uri="{FF2B5EF4-FFF2-40B4-BE49-F238E27FC236}">
                <a16:creationId xmlns:a16="http://schemas.microsoft.com/office/drawing/2014/main" id="{B82EC382-3F67-48A2-9A1B-D9E9B355BFC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01815047"/>
              </p:ext>
            </p:extLst>
          </p:nvPr>
        </p:nvGraphicFramePr>
        <p:xfrm>
          <a:off x="2796988" y="1125537"/>
          <a:ext cx="8480612" cy="46069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2" name="Graphic 1" descr="Diving outline">
            <a:extLst>
              <a:ext uri="{FF2B5EF4-FFF2-40B4-BE49-F238E27FC236}">
                <a16:creationId xmlns:a16="http://schemas.microsoft.com/office/drawing/2014/main" id="{1C58151F-0DD3-4973-3A04-B6A291D0A4A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1277600" y="0"/>
            <a:ext cx="914400" cy="9144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94263655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838200" y="1825625"/>
            <a:ext cx="10866120" cy="4351338"/>
          </a:xfrm>
        </p:spPr>
        <p:txBody>
          <a:bodyPr>
            <a:normAutofit/>
          </a:bodyPr>
          <a:lstStyle/>
          <a:p>
            <a:r>
              <a:rPr lang="en-US" sz="2400" dirty="0"/>
              <a:t>Explore dimensions of values as they impact health care</a:t>
            </a:r>
          </a:p>
          <a:p>
            <a:pPr indent="-539496">
              <a:buFont typeface="Arial" panose="020B0604020202020204" pitchFamily="34" charset="0"/>
              <a:buChar char="•"/>
            </a:pPr>
            <a:r>
              <a:rPr lang="en-US" sz="2400" b="0" dirty="0"/>
              <a:t>Define values</a:t>
            </a:r>
          </a:p>
          <a:p>
            <a:pPr indent="-539496">
              <a:buFont typeface="Arial" panose="020B0604020202020204" pitchFamily="34" charset="0"/>
              <a:buChar char="•"/>
            </a:pPr>
            <a:r>
              <a:rPr lang="en-US" sz="2400" b="0" dirty="0"/>
              <a:t>Discuss the importance of values</a:t>
            </a:r>
          </a:p>
          <a:p>
            <a:pPr indent="-539496">
              <a:buFont typeface="Arial" panose="020B0604020202020204" pitchFamily="34" charset="0"/>
              <a:buChar char="•"/>
            </a:pPr>
            <a:r>
              <a:rPr lang="en-US" sz="2400" b="0" dirty="0"/>
              <a:t>Explain how values are developed</a:t>
            </a:r>
          </a:p>
          <a:p>
            <a:pPr indent="-539496">
              <a:buFont typeface="Arial" panose="020B0604020202020204" pitchFamily="34" charset="0"/>
              <a:buChar char="•"/>
            </a:pPr>
            <a:r>
              <a:rPr lang="en-US" sz="2400" b="0" dirty="0"/>
              <a:t>Identify personal values</a:t>
            </a:r>
          </a:p>
          <a:p>
            <a:pPr indent="-539496">
              <a:buFont typeface="Arial" panose="020B0604020202020204" pitchFamily="34" charset="0"/>
              <a:buChar char="•"/>
            </a:pPr>
            <a:r>
              <a:rPr lang="en-US" sz="2400" b="0" dirty="0"/>
              <a:t>Identify key values in health care</a:t>
            </a:r>
          </a:p>
          <a:p>
            <a:pPr indent="-539496">
              <a:buFont typeface="Arial" panose="020B0604020202020204" pitchFamily="34" charset="0"/>
              <a:buChar char="•"/>
            </a:pPr>
            <a:r>
              <a:rPr lang="en-US" sz="2400" b="0" dirty="0"/>
              <a:t>Discuss how professional values impact on performance and behavior</a:t>
            </a:r>
          </a:p>
          <a:p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Competency 1</a:t>
            </a:r>
          </a:p>
        </p:txBody>
      </p:sp>
      <p:pic>
        <p:nvPicPr>
          <p:cNvPr id="7" name="Picture 6" descr="A water droplet falling into a heart shape&#10;&#10;Description automatically generated">
            <a:extLst>
              <a:ext uri="{FF2B5EF4-FFF2-40B4-BE49-F238E27FC236}">
                <a16:creationId xmlns:a16="http://schemas.microsoft.com/office/drawing/2014/main" id="{AFCF3EF5-1AFB-104D-1D44-0D6DA506A03B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11000"/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333274" y="0"/>
            <a:ext cx="11858726" cy="68580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F8C9BF63-5D1E-D6C5-3E03-5A960047B640}"/>
              </a:ext>
            </a:extLst>
          </p:cNvPr>
          <p:cNvSpPr txBox="1"/>
          <p:nvPr/>
        </p:nvSpPr>
        <p:spPr>
          <a:xfrm>
            <a:off x="632489" y="6573256"/>
            <a:ext cx="447110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95DA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hlinkClick r:id="rId4" tooltip="https://epitemnein-epitomic.blogspot.com/2014/01/cultivating-supremacy-of-compassion.html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This Photo</a:t>
            </a: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by Unknown Author is licensed under </a:t>
            </a: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hlinkClick r:id="rId5" tooltip="https://creativecommons.org/licenses/by-nc-nd/3.0/"/>
              </a:rPr>
              <a:t>CC BY-NC-ND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003C66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0024404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B17DB0A-2D00-4233-B670-047964EA8E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 anchor="ctr">
            <a:normAutofit/>
          </a:bodyPr>
          <a:lstStyle/>
          <a:p>
            <a:r>
              <a:rPr lang="en-US" dirty="0"/>
              <a:t>Values: Definition</a:t>
            </a:r>
          </a:p>
        </p:txBody>
      </p:sp>
      <p:graphicFrame>
        <p:nvGraphicFramePr>
          <p:cNvPr id="5" name="Content Placeholder 1">
            <a:extLst>
              <a:ext uri="{FF2B5EF4-FFF2-40B4-BE49-F238E27FC236}">
                <a16:creationId xmlns:a16="http://schemas.microsoft.com/office/drawing/2014/main" id="{1F0AB140-9692-4DC5-BF66-08D645611BA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62602977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5" name="Content Placeholder 3" descr="A lightbulb">
            <a:extLst>
              <a:ext uri="{FF2B5EF4-FFF2-40B4-BE49-F238E27FC236}">
                <a16:creationId xmlns:a16="http://schemas.microsoft.com/office/drawing/2014/main" id="{6110C80C-C036-0F2E-3E61-059DE265B2A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5008011" y="360826"/>
            <a:ext cx="891813" cy="89181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3100755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Minnesota State">
  <a:themeElements>
    <a:clrScheme name="Custom 9">
      <a:dk1>
        <a:srgbClr val="003C66"/>
      </a:dk1>
      <a:lt1>
        <a:srgbClr val="FFFFFF"/>
      </a:lt1>
      <a:dk2>
        <a:srgbClr val="003C66"/>
      </a:dk2>
      <a:lt2>
        <a:srgbClr val="FFFFFF"/>
      </a:lt2>
      <a:accent1>
        <a:srgbClr val="139445"/>
      </a:accent1>
      <a:accent2>
        <a:srgbClr val="DB7C1B"/>
      </a:accent2>
      <a:accent3>
        <a:srgbClr val="0095DA"/>
      </a:accent3>
      <a:accent4>
        <a:srgbClr val="73CEE4"/>
      </a:accent4>
      <a:accent5>
        <a:srgbClr val="62BB46"/>
      </a:accent5>
      <a:accent6>
        <a:srgbClr val="D3E27E"/>
      </a:accent6>
      <a:hlink>
        <a:srgbClr val="0095DA"/>
      </a:hlink>
      <a:folHlink>
        <a:srgbClr val="9D9FA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template_powerpoint_widescreen_nopage.potx" id="{E0EB34E8-A9E3-4D6E-B10C-1C3A4C7BD91A}" vid="{56CFDCC7-D972-460F-847E-2CAFB4B57EF9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6328DD493FF1D4AAA2FC9A9FFD63FE9" ma:contentTypeVersion="4" ma:contentTypeDescription="Create a new document." ma:contentTypeScope="" ma:versionID="d72c715248681ec0a512f24c16847bdc">
  <xsd:schema xmlns:xsd="http://www.w3.org/2001/XMLSchema" xmlns:xs="http://www.w3.org/2001/XMLSchema" xmlns:p="http://schemas.microsoft.com/office/2006/metadata/properties" xmlns:ns2="dc3d156c-34c4-4b76-9333-ce7f9bb74b4b" targetNamespace="http://schemas.microsoft.com/office/2006/metadata/properties" ma:root="true" ma:fieldsID="4da123780f6309968929ede096685b2d" ns2:_="">
    <xsd:import namespace="dc3d156c-34c4-4b76-9333-ce7f9bb74b4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3d156c-34c4-4b76-9333-ce7f9bb74b4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6B3662DF-515B-4797-8205-B7AFB1E2CAD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3d156c-34c4-4b76-9333-ce7f9bb74b4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1533B6D7-0322-47D6-A4DC-47D4AF367FD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01AA3273-C394-458A-A3A5-9BC20A064FD7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2208</TotalTime>
  <Words>2722</Words>
  <Application>Microsoft Office PowerPoint</Application>
  <PresentationFormat>Widescreen</PresentationFormat>
  <Paragraphs>390</Paragraphs>
  <Slides>51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51</vt:i4>
      </vt:variant>
    </vt:vector>
  </HeadingPairs>
  <TitlesOfParts>
    <vt:vector size="57" baseType="lpstr">
      <vt:lpstr>Aptos</vt:lpstr>
      <vt:lpstr>Arial</vt:lpstr>
      <vt:lpstr>Calibri</vt:lpstr>
      <vt:lpstr>Segoe UI</vt:lpstr>
      <vt:lpstr>Wingdings</vt:lpstr>
      <vt:lpstr>Minnesota State</vt:lpstr>
      <vt:lpstr>Healthcare Core Curriculum</vt:lpstr>
      <vt:lpstr>Note to Instructors</vt:lpstr>
      <vt:lpstr>Vocabulary List</vt:lpstr>
      <vt:lpstr>Vocabulary List</vt:lpstr>
      <vt:lpstr>Vocabulary List</vt:lpstr>
      <vt:lpstr>Vocabulary List</vt:lpstr>
      <vt:lpstr>Quotes</vt:lpstr>
      <vt:lpstr>Competency 1</vt:lpstr>
      <vt:lpstr>Values: Definition</vt:lpstr>
      <vt:lpstr>Importance of Values</vt:lpstr>
      <vt:lpstr>Development of Values</vt:lpstr>
      <vt:lpstr>Personal Values   </vt:lpstr>
      <vt:lpstr>Key Healthcare Values</vt:lpstr>
      <vt:lpstr>Professional Values </vt:lpstr>
      <vt:lpstr>Competency 2</vt:lpstr>
      <vt:lpstr>Professional Relationships   </vt:lpstr>
      <vt:lpstr>Professional Boundaries</vt:lpstr>
      <vt:lpstr>Professional Boundaries as Defined by the National Council of State Boards of Nursing (NCSBN)</vt:lpstr>
      <vt:lpstr>Professional Relationships </vt:lpstr>
      <vt:lpstr>Prevention of Boundary Violation    </vt:lpstr>
      <vt:lpstr>Red Flag Behaviors (NCSBN)</vt:lpstr>
      <vt:lpstr>Professional Boundaries &amp; Social Media</vt:lpstr>
      <vt:lpstr>Professional Boundaries &amp; Social Media </vt:lpstr>
      <vt:lpstr>Professional Boundaries &amp; Social Media</vt:lpstr>
      <vt:lpstr>Healthcare Professionals &amp; Social Media</vt:lpstr>
      <vt:lpstr>Healthcare Professionals &amp; Social Media</vt:lpstr>
      <vt:lpstr>Legal Consequences of Social Media Misuse</vt:lpstr>
      <vt:lpstr>Social Media Professionalism</vt:lpstr>
      <vt:lpstr>Competency 3</vt:lpstr>
      <vt:lpstr>Ethics Definitions </vt:lpstr>
      <vt:lpstr>Code of Ethics Definition </vt:lpstr>
      <vt:lpstr>Purpose of Ethics Code</vt:lpstr>
      <vt:lpstr>Sample Codes of Ethics</vt:lpstr>
      <vt:lpstr>8 Guiding Principles in Ethics </vt:lpstr>
      <vt:lpstr>Ethical Decision-Making Approaches</vt:lpstr>
      <vt:lpstr>Laws Versus Ethics</vt:lpstr>
      <vt:lpstr>Potential Videos</vt:lpstr>
      <vt:lpstr>Competency 4</vt:lpstr>
      <vt:lpstr>Factors Contributing to Ethical Differences in   Workers</vt:lpstr>
      <vt:lpstr>Factors Contributing to Ethical Differences in   Workers</vt:lpstr>
      <vt:lpstr>Topics Not Everyone Agrees About</vt:lpstr>
      <vt:lpstr>Competency 5</vt:lpstr>
      <vt:lpstr>Ethical Dilemmas</vt:lpstr>
      <vt:lpstr>Ethical Dilemmas in the News</vt:lpstr>
      <vt:lpstr>Ethical Dilemmas in the News</vt:lpstr>
      <vt:lpstr>The Problem-Solving Process</vt:lpstr>
      <vt:lpstr>Sometimes ethical dilemmas lead to innovation</vt:lpstr>
      <vt:lpstr>Ethical dilemmas related to genetic editing</vt:lpstr>
      <vt:lpstr>Ethical dilemmas about the right to die</vt:lpstr>
      <vt:lpstr>Ethical dilemmas related to reproductive rights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Healthcare Core Curriculum</dc:title>
  <dc:creator>Andersen Sibley, Diane M</dc:creator>
  <cp:lastModifiedBy>Andersen Sibley, Diane M</cp:lastModifiedBy>
  <cp:revision>237</cp:revision>
  <dcterms:created xsi:type="dcterms:W3CDTF">2024-08-03T15:08:21Z</dcterms:created>
  <dcterms:modified xsi:type="dcterms:W3CDTF">2025-07-08T19:20:10Z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0x01010096328DD493FF1D4AAA2FC9A9FFD63FE9</vt:lpwstr>
  </property>
</Properties>
</file>